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6"/>
  </p:notesMasterIdLst>
  <p:handoutMasterIdLst>
    <p:handoutMasterId r:id="rId47"/>
  </p:handoutMasterIdLst>
  <p:sldIdLst>
    <p:sldId id="293" r:id="rId2"/>
    <p:sldId id="256" r:id="rId3"/>
    <p:sldId id="283" r:id="rId4"/>
    <p:sldId id="317" r:id="rId5"/>
    <p:sldId id="320" r:id="rId6"/>
    <p:sldId id="289" r:id="rId7"/>
    <p:sldId id="290" r:id="rId8"/>
    <p:sldId id="263" r:id="rId9"/>
    <p:sldId id="264" r:id="rId10"/>
    <p:sldId id="266" r:id="rId11"/>
    <p:sldId id="311" r:id="rId12"/>
    <p:sldId id="284" r:id="rId13"/>
    <p:sldId id="324" r:id="rId14"/>
    <p:sldId id="327" r:id="rId15"/>
    <p:sldId id="296" r:id="rId16"/>
    <p:sldId id="265" r:id="rId17"/>
    <p:sldId id="270" r:id="rId18"/>
    <p:sldId id="271" r:id="rId19"/>
    <p:sldId id="272" r:id="rId20"/>
    <p:sldId id="269" r:id="rId21"/>
    <p:sldId id="268" r:id="rId22"/>
    <p:sldId id="267" r:id="rId23"/>
    <p:sldId id="278" r:id="rId24"/>
    <p:sldId id="274" r:id="rId25"/>
    <p:sldId id="285" r:id="rId26"/>
    <p:sldId id="275" r:id="rId27"/>
    <p:sldId id="276" r:id="rId28"/>
    <p:sldId id="307" r:id="rId29"/>
    <p:sldId id="309" r:id="rId30"/>
    <p:sldId id="310" r:id="rId31"/>
    <p:sldId id="326" r:id="rId32"/>
    <p:sldId id="298" r:id="rId33"/>
    <p:sldId id="318" r:id="rId34"/>
    <p:sldId id="319" r:id="rId35"/>
    <p:sldId id="277" r:id="rId36"/>
    <p:sldId id="312" r:id="rId37"/>
    <p:sldId id="306" r:id="rId38"/>
    <p:sldId id="286" r:id="rId39"/>
    <p:sldId id="315" r:id="rId40"/>
    <p:sldId id="316" r:id="rId41"/>
    <p:sldId id="321" r:id="rId42"/>
    <p:sldId id="322" r:id="rId43"/>
    <p:sldId id="323" r:id="rId44"/>
    <p:sldId id="291" r:id="rId45"/>
  </p:sldIdLst>
  <p:sldSz cx="9144000" cy="6858000" type="screen4x3"/>
  <p:notesSz cx="7023100" cy="93091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ux Tony" initials="LT"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38" autoAdjust="0"/>
    <p:restoredTop sz="93490" autoAdjust="0"/>
  </p:normalViewPr>
  <p:slideViewPr>
    <p:cSldViewPr snapToGrid="0" snapToObjects="1">
      <p:cViewPr varScale="1">
        <p:scale>
          <a:sx n="65" d="100"/>
          <a:sy n="65" d="100"/>
        </p:scale>
        <p:origin x="888" y="60"/>
      </p:cViewPr>
      <p:guideLst>
        <p:guide orient="horz" pos="2160"/>
        <p:guide pos="2880"/>
      </p:guideLst>
    </p:cSldViewPr>
  </p:slideViewPr>
  <p:outlineViewPr>
    <p:cViewPr>
      <p:scale>
        <a:sx n="33" d="100"/>
        <a:sy n="33" d="100"/>
      </p:scale>
      <p:origin x="0" y="-5216"/>
    </p:cViewPr>
  </p:outlineViewPr>
  <p:notesTextViewPr>
    <p:cViewPr>
      <p:scale>
        <a:sx n="3" d="2"/>
        <a:sy n="3" d="2"/>
      </p:scale>
      <p:origin x="0" y="0"/>
    </p:cViewPr>
  </p:notesTextViewPr>
  <p:sorterViewPr>
    <p:cViewPr>
      <p:scale>
        <a:sx n="110" d="100"/>
        <a:sy n="110" d="100"/>
      </p:scale>
      <p:origin x="0" y="-1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F26F1CD-9DA9-4AEF-AA66-9D6AFA751CD0}" type="datetimeFigureOut">
              <a:rPr lang="fr-CA" smtClean="0"/>
              <a:t>2019-08-20</a:t>
            </a:fld>
            <a:endParaRPr lang="fr-CA"/>
          </a:p>
        </p:txBody>
      </p:sp>
      <p:sp>
        <p:nvSpPr>
          <p:cNvPr id="4" name="Espace réservé du pied de page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DB03B62-DAC0-48BD-8B37-5D233A4BA25A}" type="slidenum">
              <a:rPr lang="fr-CA" smtClean="0"/>
              <a:t>‹N°›</a:t>
            </a:fld>
            <a:endParaRPr lang="fr-CA"/>
          </a:p>
        </p:txBody>
      </p:sp>
    </p:spTree>
    <p:extLst>
      <p:ext uri="{BB962C8B-B14F-4D97-AF65-F5344CB8AC3E}">
        <p14:creationId xmlns:p14="http://schemas.microsoft.com/office/powerpoint/2010/main" val="349537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BE5F0D6-66B2-0343-9AC5-AC81C88F88E6}" type="datetimeFigureOut">
              <a:rPr lang="fr-FR" smtClean="0"/>
              <a:pPr/>
              <a:t>20/08/2019</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4E0A983-919C-CB46-BA75-9CF2AAF66491}" type="slidenum">
              <a:rPr lang="fr-FR" smtClean="0"/>
              <a:pPr/>
              <a:t>‹N°›</a:t>
            </a:fld>
            <a:endParaRPr lang="fr-FR"/>
          </a:p>
        </p:txBody>
      </p:sp>
    </p:spTree>
    <p:extLst>
      <p:ext uri="{BB962C8B-B14F-4D97-AF65-F5344CB8AC3E}">
        <p14:creationId xmlns:p14="http://schemas.microsoft.com/office/powerpoint/2010/main" val="600528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Présentation générale</a:t>
            </a:r>
            <a:r>
              <a:rPr lang="fr-CA" baseline="0" dirty="0"/>
              <a:t> de l’activité</a:t>
            </a:r>
            <a:r>
              <a:rPr lang="mr-IN" baseline="0" dirty="0"/>
              <a:t>…</a:t>
            </a:r>
            <a:r>
              <a:rPr lang="fr-CA" baseline="0" dirty="0"/>
              <a:t> (diapo à utiliser si pertinente)</a:t>
            </a:r>
          </a:p>
          <a:p>
            <a:endParaRPr lang="fr-CA" baseline="0" dirty="0"/>
          </a:p>
          <a:p>
            <a:r>
              <a:rPr lang="fr-CA" baseline="0" dirty="0"/>
              <a:t>Attention : Si vous incluez des images dans votre présentation, assurez-vous d’en citer la source en privilégiant des images libres de droit.</a:t>
            </a:r>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a:t>
            </a:fld>
            <a:endParaRPr lang="fr-FR"/>
          </a:p>
        </p:txBody>
      </p:sp>
    </p:spTree>
    <p:extLst>
      <p:ext uri="{BB962C8B-B14F-4D97-AF65-F5344CB8AC3E}">
        <p14:creationId xmlns:p14="http://schemas.microsoft.com/office/powerpoint/2010/main" val="120141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Vrai</a:t>
            </a:r>
            <a:endParaRPr lang="en-US" dirty="0"/>
          </a:p>
          <a:p>
            <a:r>
              <a:rPr lang="en-US" dirty="0" err="1"/>
              <a:t>Vous</a:t>
            </a:r>
            <a:r>
              <a:rPr lang="en-US" dirty="0"/>
              <a:t> </a:t>
            </a:r>
            <a:r>
              <a:rPr lang="en-US" dirty="0" err="1"/>
              <a:t>n'êtes</a:t>
            </a:r>
            <a:r>
              <a:rPr lang="en-US" dirty="0"/>
              <a:t> pas </a:t>
            </a:r>
            <a:r>
              <a:rPr lang="en-US" dirty="0" err="1"/>
              <a:t>l’auteur</a:t>
            </a:r>
            <a:r>
              <a:rPr lang="en-US" dirty="0"/>
              <a:t> de </a:t>
            </a:r>
            <a:r>
              <a:rPr lang="en-US" dirty="0" err="1"/>
              <a:t>ces</a:t>
            </a:r>
            <a:r>
              <a:rPr lang="en-US" dirty="0"/>
              <a:t> </a:t>
            </a:r>
            <a:r>
              <a:rPr lang="en-US" dirty="0" err="1"/>
              <a:t>idées</a:t>
            </a:r>
            <a:r>
              <a:rPr lang="en-US" dirty="0"/>
              <a:t> </a:t>
            </a:r>
            <a:r>
              <a:rPr lang="en-US" dirty="0" err="1"/>
              <a:t>donc</a:t>
            </a:r>
            <a:r>
              <a:rPr lang="en-US" dirty="0"/>
              <a:t> les faire passer </a:t>
            </a:r>
            <a:r>
              <a:rPr lang="en-US" dirty="0" err="1"/>
              <a:t>comme</a:t>
            </a:r>
            <a:r>
              <a:rPr lang="en-US" dirty="0"/>
              <a:t> les </a:t>
            </a:r>
            <a:r>
              <a:rPr lang="en-US" dirty="0" err="1"/>
              <a:t>vôtres</a:t>
            </a:r>
            <a:r>
              <a:rPr lang="en-US" dirty="0"/>
              <a:t> </a:t>
            </a:r>
            <a:r>
              <a:rPr lang="en-US" dirty="0" err="1"/>
              <a:t>constituerait</a:t>
            </a:r>
            <a:r>
              <a:rPr lang="en-US" dirty="0"/>
              <a:t> un </a:t>
            </a:r>
            <a:r>
              <a:rPr lang="en-US" dirty="0" err="1"/>
              <a:t>acte</a:t>
            </a:r>
            <a:r>
              <a:rPr lang="en-US" dirty="0"/>
              <a:t> de </a:t>
            </a:r>
            <a:r>
              <a:rPr lang="en-US" dirty="0" err="1"/>
              <a:t>plagiat</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10</a:t>
            </a:fld>
            <a:endParaRPr lang="fr-FR"/>
          </a:p>
        </p:txBody>
      </p:sp>
    </p:spTree>
    <p:extLst>
      <p:ext uri="{BB962C8B-B14F-4D97-AF65-F5344CB8AC3E}">
        <p14:creationId xmlns:p14="http://schemas.microsoft.com/office/powerpoint/2010/main" val="201840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Vrai</a:t>
            </a:r>
            <a:endParaRPr lang="en-US" dirty="0"/>
          </a:p>
          <a:p>
            <a:r>
              <a:rPr lang="en-US" dirty="0" err="1"/>
              <a:t>C’est</a:t>
            </a:r>
            <a:r>
              <a:rPr lang="en-US" dirty="0"/>
              <a:t> de </a:t>
            </a:r>
            <a:r>
              <a:rPr lang="en-US" dirty="0" err="1"/>
              <a:t>l’autoplagiat</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11</a:t>
            </a:fld>
            <a:endParaRPr lang="fr-FR"/>
          </a:p>
        </p:txBody>
      </p:sp>
    </p:spTree>
    <p:extLst>
      <p:ext uri="{BB962C8B-B14F-4D97-AF65-F5344CB8AC3E}">
        <p14:creationId xmlns:p14="http://schemas.microsoft.com/office/powerpoint/2010/main" val="256476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Réponse</a:t>
            </a:r>
            <a:r>
              <a:rPr lang="fr-CA" baseline="0" dirty="0"/>
              <a:t> A : C’est VRAI</a:t>
            </a:r>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12</a:t>
            </a:fld>
            <a:endParaRPr lang="fr-FR"/>
          </a:p>
        </p:txBody>
      </p:sp>
    </p:spTree>
    <p:extLst>
      <p:ext uri="{BB962C8B-B14F-4D97-AF65-F5344CB8AC3E}">
        <p14:creationId xmlns:p14="http://schemas.microsoft.com/office/powerpoint/2010/main" val="253087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13</a:t>
            </a:fld>
            <a:endParaRPr lang="fr-FR"/>
          </a:p>
        </p:txBody>
      </p:sp>
    </p:spTree>
    <p:extLst>
      <p:ext uri="{BB962C8B-B14F-4D97-AF65-F5344CB8AC3E}">
        <p14:creationId xmlns:p14="http://schemas.microsoft.com/office/powerpoint/2010/main" val="15223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E0A983-919C-CB46-BA75-9CF2AAF66491}" type="slidenum">
              <a:rPr lang="fr-FR" smtClean="0"/>
              <a:pPr/>
              <a:t>14</a:t>
            </a:fld>
            <a:endParaRPr lang="fr-FR"/>
          </a:p>
        </p:txBody>
      </p:sp>
    </p:spTree>
    <p:extLst>
      <p:ext uri="{BB962C8B-B14F-4D97-AF65-F5344CB8AC3E}">
        <p14:creationId xmlns:p14="http://schemas.microsoft.com/office/powerpoint/2010/main" val="257686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L’utilisation de </a:t>
            </a:r>
            <a:r>
              <a:rPr lang="fr-CA" dirty="0" err="1"/>
              <a:t>télévoteurs</a:t>
            </a:r>
            <a:r>
              <a:rPr lang="fr-CA" dirty="0"/>
              <a:t> (ou d’un vote à main levée) est suggérée pour animer les diapos présentées</a:t>
            </a:r>
            <a:r>
              <a:rPr lang="fr-CA" baseline="0" dirty="0"/>
              <a:t> dans cette section.</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15</a:t>
            </a:fld>
            <a:endParaRPr lang="fr-FR"/>
          </a:p>
        </p:txBody>
      </p:sp>
    </p:spTree>
    <p:extLst>
      <p:ext uri="{BB962C8B-B14F-4D97-AF65-F5344CB8AC3E}">
        <p14:creationId xmlns:p14="http://schemas.microsoft.com/office/powerpoint/2010/main" val="2570136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Faux</a:t>
            </a:r>
          </a:p>
          <a:p>
            <a:r>
              <a:rPr lang="en-US" dirty="0"/>
              <a:t>Non </a:t>
            </a:r>
            <a:r>
              <a:rPr lang="en-US" dirty="0" err="1"/>
              <a:t>seulement</a:t>
            </a:r>
            <a:r>
              <a:rPr lang="en-US" dirty="0"/>
              <a:t> on </a:t>
            </a:r>
            <a:r>
              <a:rPr lang="en-US" dirty="0" err="1"/>
              <a:t>doit</a:t>
            </a:r>
            <a:r>
              <a:rPr lang="en-US" dirty="0"/>
              <a:t> </a:t>
            </a:r>
            <a:r>
              <a:rPr lang="en-US" dirty="0" err="1"/>
              <a:t>mettre</a:t>
            </a:r>
            <a:r>
              <a:rPr lang="en-US" dirty="0"/>
              <a:t> </a:t>
            </a:r>
            <a:r>
              <a:rPr lang="en-US" dirty="0" err="1"/>
              <a:t>l'extrait</a:t>
            </a:r>
            <a:r>
              <a:rPr lang="en-US" dirty="0"/>
              <a:t> entre guillemets, </a:t>
            </a:r>
            <a:r>
              <a:rPr lang="en-US" dirty="0" err="1"/>
              <a:t>mais</a:t>
            </a:r>
            <a:r>
              <a:rPr lang="en-US" dirty="0"/>
              <a:t> on </a:t>
            </a:r>
            <a:r>
              <a:rPr lang="en-US" dirty="0" err="1"/>
              <a:t>doit</a:t>
            </a:r>
            <a:r>
              <a:rPr lang="en-US" dirty="0"/>
              <a:t> </a:t>
            </a:r>
            <a:r>
              <a:rPr lang="en-US" dirty="0" err="1"/>
              <a:t>également</a:t>
            </a:r>
            <a:r>
              <a:rPr lang="en-US" dirty="0"/>
              <a:t> </a:t>
            </a:r>
            <a:r>
              <a:rPr lang="en-US" dirty="0" err="1"/>
              <a:t>en</a:t>
            </a:r>
            <a:r>
              <a:rPr lang="en-US" dirty="0"/>
              <a:t> </a:t>
            </a:r>
            <a:r>
              <a:rPr lang="en-US" dirty="0" err="1"/>
              <a:t>mentionner</a:t>
            </a:r>
            <a:r>
              <a:rPr lang="en-US" dirty="0"/>
              <a:t> la source.</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16</a:t>
            </a:fld>
            <a:endParaRPr lang="fr-FR"/>
          </a:p>
        </p:txBody>
      </p:sp>
    </p:spTree>
    <p:extLst>
      <p:ext uri="{BB962C8B-B14F-4D97-AF65-F5344CB8AC3E}">
        <p14:creationId xmlns:p14="http://schemas.microsoft.com/office/powerpoint/2010/main" val="29592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fr-FR" dirty="0"/>
              <a:t>Faux</a:t>
            </a:r>
          </a:p>
          <a:p>
            <a:pPr defTabSz="466618">
              <a:defRPr/>
            </a:pPr>
            <a:r>
              <a:rPr lang="fr-FR" dirty="0"/>
              <a:t>Il n'est pas obligatoire de traduire la citation si on présume que les lecteurs comprennent l'anglais. On doit alors mettre l'extrait de langue anglaise entre guillemets. Si on pense que les lecteurs ne comprennent pas l'anglais, on doit essayer de trouver une traduction déjà publiée de l'extrait. Si aucune traduction n'a été publiée, on doit traduire soi-même l'extrait, le mettre entre guillemets et indiquer la mention [Notre traduction] entre crochets.</a:t>
            </a:r>
            <a:endParaRPr lang="fr-CA"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17</a:t>
            </a:fld>
            <a:endParaRPr lang="fr-FR"/>
          </a:p>
        </p:txBody>
      </p:sp>
    </p:spTree>
    <p:extLst>
      <p:ext uri="{BB962C8B-B14F-4D97-AF65-F5344CB8AC3E}">
        <p14:creationId xmlns:p14="http://schemas.microsoft.com/office/powerpoint/2010/main" val="130936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Suggestion</a:t>
            </a:r>
            <a:r>
              <a:rPr lang="en-US" baseline="0" dirty="0"/>
              <a:t> : </a:t>
            </a:r>
            <a:r>
              <a:rPr lang="en-US" dirty="0"/>
              <a:t>Adapter</a:t>
            </a:r>
            <a:r>
              <a:rPr lang="en-US" baseline="0" dirty="0"/>
              <a:t> les </a:t>
            </a:r>
            <a:r>
              <a:rPr lang="en-US" baseline="0" dirty="0" err="1"/>
              <a:t>exemples</a:t>
            </a:r>
            <a:r>
              <a:rPr lang="en-US" baseline="0" dirty="0"/>
              <a:t> à la discipline.</a:t>
            </a:r>
          </a:p>
          <a:p>
            <a:r>
              <a:rPr lang="en-US" dirty="0" err="1"/>
              <a:t>En</a:t>
            </a:r>
            <a:r>
              <a:rPr lang="en-US" dirty="0"/>
              <a:t> </a:t>
            </a:r>
            <a:r>
              <a:rPr lang="en-US" dirty="0" err="1"/>
              <a:t>cas</a:t>
            </a:r>
            <a:r>
              <a:rPr lang="en-US" dirty="0"/>
              <a:t> de </a:t>
            </a:r>
            <a:r>
              <a:rPr lang="en-US" dirty="0" err="1"/>
              <a:t>doute</a:t>
            </a:r>
            <a:r>
              <a:rPr lang="en-US" dirty="0"/>
              <a:t>, </a:t>
            </a:r>
            <a:r>
              <a:rPr lang="en-US" dirty="0" err="1"/>
              <a:t>mieux</a:t>
            </a:r>
            <a:r>
              <a:rPr lang="en-US" dirty="0"/>
              <a:t> </a:t>
            </a:r>
            <a:r>
              <a:rPr lang="en-US" dirty="0" err="1"/>
              <a:t>vaut</a:t>
            </a:r>
            <a:r>
              <a:rPr lang="en-US" dirty="0"/>
              <a:t> citer </a:t>
            </a:r>
            <a:r>
              <a:rPr lang="en-US" dirty="0" err="1"/>
              <a:t>cependant</a:t>
            </a:r>
            <a:r>
              <a:rPr lang="en-US" dirty="0"/>
              <a:t> que de ne pas le faire!</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18</a:t>
            </a:fld>
            <a:endParaRPr lang="fr-FR"/>
          </a:p>
        </p:txBody>
      </p:sp>
    </p:spTree>
    <p:extLst>
      <p:ext uri="{BB962C8B-B14F-4D97-AF65-F5344CB8AC3E}">
        <p14:creationId xmlns:p14="http://schemas.microsoft.com/office/powerpoint/2010/main" val="214479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err="1"/>
              <a:t>Adaptez</a:t>
            </a:r>
            <a:r>
              <a:rPr lang="en-US" baseline="0" dirty="0"/>
              <a:t> les </a:t>
            </a:r>
            <a:r>
              <a:rPr lang="en-US" baseline="0" dirty="0" err="1"/>
              <a:t>énoncés</a:t>
            </a:r>
            <a:r>
              <a:rPr lang="en-US" baseline="0" dirty="0"/>
              <a:t> à la discipline.</a:t>
            </a:r>
          </a:p>
          <a:p>
            <a:r>
              <a:rPr lang="en-US" dirty="0"/>
              <a:t>Bonne</a:t>
            </a:r>
            <a:r>
              <a:rPr lang="en-US" baseline="0" dirty="0"/>
              <a:t> </a:t>
            </a:r>
            <a:r>
              <a:rPr lang="en-US" baseline="0" dirty="0" err="1"/>
              <a:t>réponse</a:t>
            </a:r>
            <a:r>
              <a:rPr lang="en-US" baseline="0" dirty="0"/>
              <a:t>  : </a:t>
            </a:r>
            <a:r>
              <a:rPr lang="en-US" dirty="0"/>
              <a:t>Phrase</a:t>
            </a:r>
            <a:r>
              <a:rPr lang="en-US" baseline="0" dirty="0"/>
              <a:t> </a:t>
            </a:r>
            <a:r>
              <a:rPr lang="en-US" dirty="0"/>
              <a:t>A</a:t>
            </a:r>
          </a:p>
          <a:p>
            <a:r>
              <a:rPr lang="en-US" dirty="0" err="1"/>
              <a:t>L’énoncé</a:t>
            </a:r>
            <a:r>
              <a:rPr lang="en-US" dirty="0"/>
              <a:t> B </a:t>
            </a:r>
            <a:r>
              <a:rPr lang="en-US" dirty="0" err="1"/>
              <a:t>est</a:t>
            </a:r>
            <a:r>
              <a:rPr lang="en-US" dirty="0"/>
              <a:t> un </a:t>
            </a:r>
            <a:r>
              <a:rPr lang="en-US" dirty="0" err="1"/>
              <a:t>énoncé</a:t>
            </a:r>
            <a:r>
              <a:rPr lang="en-US" dirty="0"/>
              <a:t> de </a:t>
            </a:r>
            <a:r>
              <a:rPr lang="en-US" dirty="0" err="1"/>
              <a:t>notoriété</a:t>
            </a:r>
            <a:r>
              <a:rPr lang="en-US" dirty="0"/>
              <a:t> </a:t>
            </a:r>
            <a:r>
              <a:rPr lang="en-US" dirty="0" err="1"/>
              <a:t>publique</a:t>
            </a:r>
            <a:r>
              <a:rPr lang="en-US" dirty="0"/>
              <a:t> et </a:t>
            </a:r>
            <a:r>
              <a:rPr lang="en-US" dirty="0" err="1"/>
              <a:t>ceci</a:t>
            </a:r>
            <a:r>
              <a:rPr lang="en-US" dirty="0"/>
              <a:t> </a:t>
            </a:r>
            <a:r>
              <a:rPr lang="en-US" dirty="0" err="1"/>
              <a:t>n'a</a:t>
            </a:r>
            <a:r>
              <a:rPr lang="en-US" dirty="0"/>
              <a:t> </a:t>
            </a:r>
            <a:r>
              <a:rPr lang="en-US" dirty="0" err="1"/>
              <a:t>donc</a:t>
            </a:r>
            <a:r>
              <a:rPr lang="en-US" dirty="0"/>
              <a:t> pas à </a:t>
            </a:r>
            <a:r>
              <a:rPr lang="en-US" dirty="0" err="1"/>
              <a:t>être</a:t>
            </a:r>
            <a:r>
              <a:rPr lang="en-US" dirty="0"/>
              <a:t> </a:t>
            </a:r>
            <a:r>
              <a:rPr lang="en-US" dirty="0" err="1"/>
              <a:t>cité</a:t>
            </a:r>
            <a:r>
              <a:rPr lang="en-US" dirty="0"/>
              <a:t>. </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19</a:t>
            </a:fld>
            <a:endParaRPr lang="fr-FR"/>
          </a:p>
        </p:txBody>
      </p:sp>
    </p:spTree>
    <p:extLst>
      <p:ext uri="{BB962C8B-B14F-4D97-AF65-F5344CB8AC3E}">
        <p14:creationId xmlns:p14="http://schemas.microsoft.com/office/powerpoint/2010/main" val="69940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Ajouter</a:t>
            </a:r>
            <a:r>
              <a:rPr lang="en-US" dirty="0"/>
              <a:t> le nom du</a:t>
            </a:r>
            <a:r>
              <a:rPr lang="en-US" baseline="0" dirty="0"/>
              <a:t> </a:t>
            </a:r>
            <a:r>
              <a:rPr lang="en-US" baseline="0" dirty="0" err="1"/>
              <a:t>programme</a:t>
            </a:r>
            <a:r>
              <a:rPr lang="en-US" baseline="0" dirty="0"/>
              <a:t> et de la </a:t>
            </a:r>
            <a:r>
              <a:rPr lang="en-US" baseline="0" dirty="0" err="1"/>
              <a:t>faculté</a:t>
            </a:r>
            <a:r>
              <a:rPr lang="en-US" baseline="0" dirty="0"/>
              <a:t> </a:t>
            </a:r>
            <a:r>
              <a:rPr lang="en-US" baseline="0" dirty="0" err="1"/>
              <a:t>ainsi</a:t>
            </a:r>
            <a:r>
              <a:rPr lang="en-US" baseline="0" dirty="0"/>
              <a:t> que la date</a:t>
            </a:r>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a:t>
            </a:fld>
            <a:endParaRPr lang="fr-FR"/>
          </a:p>
        </p:txBody>
      </p:sp>
    </p:spTree>
    <p:extLst>
      <p:ext uri="{BB962C8B-B14F-4D97-AF65-F5344CB8AC3E}">
        <p14:creationId xmlns:p14="http://schemas.microsoft.com/office/powerpoint/2010/main" val="193853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Réponse</a:t>
            </a:r>
            <a:r>
              <a:rPr lang="en-US" baseline="0" dirty="0"/>
              <a:t> D : </a:t>
            </a:r>
            <a:r>
              <a:rPr lang="en-US" dirty="0" err="1"/>
              <a:t>Toutes</a:t>
            </a:r>
            <a:r>
              <a:rPr lang="en-US" dirty="0"/>
              <a:t> </a:t>
            </a:r>
            <a:r>
              <a:rPr lang="en-US" dirty="0" err="1"/>
              <a:t>ces</a:t>
            </a:r>
            <a:r>
              <a:rPr lang="en-US" dirty="0"/>
              <a:t> raisons </a:t>
            </a:r>
            <a:r>
              <a:rPr lang="en-US" dirty="0" err="1"/>
              <a:t>expliquent</a:t>
            </a:r>
            <a:r>
              <a:rPr lang="en-US" dirty="0"/>
              <a:t> </a:t>
            </a:r>
            <a:r>
              <a:rPr lang="en-US" dirty="0" err="1"/>
              <a:t>l'importance</a:t>
            </a:r>
            <a:r>
              <a:rPr lang="en-US" dirty="0"/>
              <a:t> </a:t>
            </a:r>
            <a:r>
              <a:rPr lang="en-US" dirty="0" err="1"/>
              <a:t>d'indiquer</a:t>
            </a:r>
            <a:r>
              <a:rPr lang="en-US" dirty="0"/>
              <a:t> </a:t>
            </a:r>
            <a:r>
              <a:rPr lang="en-US" dirty="0" err="1"/>
              <a:t>ses</a:t>
            </a:r>
            <a:r>
              <a:rPr lang="en-US" dirty="0"/>
              <a:t> sources</a:t>
            </a:r>
          </a:p>
        </p:txBody>
      </p:sp>
      <p:sp>
        <p:nvSpPr>
          <p:cNvPr id="4" name="Slide Number Placeholder 3"/>
          <p:cNvSpPr>
            <a:spLocks noGrp="1"/>
          </p:cNvSpPr>
          <p:nvPr>
            <p:ph type="sldNum" sz="quarter" idx="10"/>
          </p:nvPr>
        </p:nvSpPr>
        <p:spPr/>
        <p:txBody>
          <a:bodyPr/>
          <a:lstStyle/>
          <a:p>
            <a:fld id="{A4E0A983-919C-CB46-BA75-9CF2AAF66491}" type="slidenum">
              <a:rPr lang="fr-FR" smtClean="0"/>
              <a:pPr/>
              <a:t>20</a:t>
            </a:fld>
            <a:endParaRPr lang="fr-FR"/>
          </a:p>
        </p:txBody>
      </p:sp>
    </p:spTree>
    <p:extLst>
      <p:ext uri="{BB962C8B-B14F-4D97-AF65-F5344CB8AC3E}">
        <p14:creationId xmlns:p14="http://schemas.microsoft.com/office/powerpoint/2010/main" val="194169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Faux</a:t>
            </a:r>
          </a:p>
          <a:p>
            <a:r>
              <a:rPr lang="en-US" dirty="0"/>
              <a:t>On </a:t>
            </a:r>
            <a:r>
              <a:rPr lang="en-US" dirty="0" err="1"/>
              <a:t>doit</a:t>
            </a:r>
            <a:r>
              <a:rPr lang="en-US" dirty="0"/>
              <a:t> donner la </a:t>
            </a:r>
            <a:r>
              <a:rPr lang="en-US" dirty="0" err="1"/>
              <a:t>référence</a:t>
            </a:r>
            <a:r>
              <a:rPr lang="en-US" dirty="0"/>
              <a:t> de </a:t>
            </a:r>
            <a:r>
              <a:rPr lang="en-US" dirty="0" err="1"/>
              <a:t>toute</a:t>
            </a:r>
            <a:r>
              <a:rPr lang="en-US" dirty="0"/>
              <a:t> information </a:t>
            </a:r>
            <a:r>
              <a:rPr lang="en-US" dirty="0" err="1"/>
              <a:t>empruntée</a:t>
            </a:r>
            <a:r>
              <a:rPr lang="en-US" dirty="0"/>
              <a:t> </a:t>
            </a:r>
            <a:r>
              <a:rPr lang="en-US" dirty="0" err="1"/>
              <a:t>à</a:t>
            </a:r>
            <a:r>
              <a:rPr lang="en-US" dirty="0"/>
              <a:t> un auteur, que </a:t>
            </a:r>
            <a:r>
              <a:rPr lang="en-US" dirty="0" err="1"/>
              <a:t>ce</a:t>
            </a:r>
            <a:r>
              <a:rPr lang="en-US" dirty="0"/>
              <a:t> </a:t>
            </a:r>
            <a:r>
              <a:rPr lang="en-US" dirty="0" err="1"/>
              <a:t>soit</a:t>
            </a:r>
            <a:r>
              <a:rPr lang="en-US" dirty="0"/>
              <a:t> </a:t>
            </a:r>
            <a:r>
              <a:rPr lang="en-US" dirty="0" err="1"/>
              <a:t>ses</a:t>
            </a:r>
            <a:r>
              <a:rPr lang="en-US" dirty="0"/>
              <a:t> mots </a:t>
            </a:r>
            <a:r>
              <a:rPr lang="en-US" dirty="0" err="1"/>
              <a:t>ou</a:t>
            </a:r>
            <a:r>
              <a:rPr lang="en-US" dirty="0"/>
              <a:t> </a:t>
            </a:r>
            <a:r>
              <a:rPr lang="en-US" dirty="0" err="1"/>
              <a:t>ses</a:t>
            </a:r>
            <a:r>
              <a:rPr lang="en-US" dirty="0"/>
              <a:t> </a:t>
            </a:r>
            <a:r>
              <a:rPr lang="en-US" dirty="0" err="1"/>
              <a:t>idées</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21</a:t>
            </a:fld>
            <a:endParaRPr lang="fr-FR"/>
          </a:p>
        </p:txBody>
      </p:sp>
    </p:spTree>
    <p:extLst>
      <p:ext uri="{BB962C8B-B14F-4D97-AF65-F5344CB8AC3E}">
        <p14:creationId xmlns:p14="http://schemas.microsoft.com/office/powerpoint/2010/main" val="1878500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Réponse : Faux</a:t>
            </a:r>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22</a:t>
            </a:fld>
            <a:endParaRPr lang="fr-FR"/>
          </a:p>
        </p:txBody>
      </p:sp>
    </p:spTree>
    <p:extLst>
      <p:ext uri="{BB962C8B-B14F-4D97-AF65-F5344CB8AC3E}">
        <p14:creationId xmlns:p14="http://schemas.microsoft.com/office/powerpoint/2010/main" val="1970636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0A983-919C-CB46-BA75-9CF2AAF66491}" type="slidenum">
              <a:rPr lang="fr-FR" smtClean="0"/>
              <a:pPr/>
              <a:t>23</a:t>
            </a:fld>
            <a:endParaRPr lang="fr-FR"/>
          </a:p>
        </p:txBody>
      </p:sp>
    </p:spTree>
    <p:extLst>
      <p:ext uri="{BB962C8B-B14F-4D97-AF65-F5344CB8AC3E}">
        <p14:creationId xmlns:p14="http://schemas.microsoft.com/office/powerpoint/2010/main" val="1233603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24</a:t>
            </a:fld>
            <a:endParaRPr lang="fr-FR"/>
          </a:p>
        </p:txBody>
      </p:sp>
    </p:spTree>
    <p:extLst>
      <p:ext uri="{BB962C8B-B14F-4D97-AF65-F5344CB8AC3E}">
        <p14:creationId xmlns:p14="http://schemas.microsoft.com/office/powerpoint/2010/main" val="1359417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25</a:t>
            </a:fld>
            <a:endParaRPr lang="fr-FR"/>
          </a:p>
        </p:txBody>
      </p:sp>
    </p:spTree>
    <p:extLst>
      <p:ext uri="{BB962C8B-B14F-4D97-AF65-F5344CB8AC3E}">
        <p14:creationId xmlns:p14="http://schemas.microsoft.com/office/powerpoint/2010/main" val="647149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26</a:t>
            </a:fld>
            <a:endParaRPr lang="fr-FR"/>
          </a:p>
        </p:txBody>
      </p:sp>
    </p:spTree>
    <p:extLst>
      <p:ext uri="{BB962C8B-B14F-4D97-AF65-F5344CB8AC3E}">
        <p14:creationId xmlns:p14="http://schemas.microsoft.com/office/powerpoint/2010/main" val="1791113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en-US" dirty="0"/>
              <a:t>Adapter</a:t>
            </a:r>
            <a:r>
              <a:rPr lang="en-US" baseline="0" dirty="0"/>
              <a:t> la </a:t>
            </a:r>
            <a:r>
              <a:rPr lang="en-US" baseline="0" dirty="0" err="1"/>
              <a:t>mise</a:t>
            </a:r>
            <a:r>
              <a:rPr lang="en-US" baseline="0" dirty="0"/>
              <a:t> </a:t>
            </a:r>
            <a:r>
              <a:rPr lang="en-US" baseline="0" dirty="0" err="1"/>
              <a:t>en</a:t>
            </a:r>
            <a:r>
              <a:rPr lang="en-US" baseline="0" dirty="0"/>
              <a:t> situation à la discipline.</a:t>
            </a:r>
          </a:p>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27</a:t>
            </a:fld>
            <a:endParaRPr lang="fr-FR"/>
          </a:p>
        </p:txBody>
      </p:sp>
    </p:spTree>
    <p:extLst>
      <p:ext uri="{BB962C8B-B14F-4D97-AF65-F5344CB8AC3E}">
        <p14:creationId xmlns:p14="http://schemas.microsoft.com/office/powerpoint/2010/main" val="134517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Mises en situation génériques</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28</a:t>
            </a:fld>
            <a:endParaRPr lang="fr-FR"/>
          </a:p>
        </p:txBody>
      </p:sp>
    </p:spTree>
    <p:extLst>
      <p:ext uri="{BB962C8B-B14F-4D97-AF65-F5344CB8AC3E}">
        <p14:creationId xmlns:p14="http://schemas.microsoft.com/office/powerpoint/2010/main" val="2220266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29</a:t>
            </a:fld>
            <a:endParaRPr lang="fr-FR"/>
          </a:p>
        </p:txBody>
      </p:sp>
    </p:spTree>
    <p:extLst>
      <p:ext uri="{BB962C8B-B14F-4D97-AF65-F5344CB8AC3E}">
        <p14:creationId xmlns:p14="http://schemas.microsoft.com/office/powerpoint/2010/main" val="338010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3</a:t>
            </a:fld>
            <a:endParaRPr lang="fr-FR"/>
          </a:p>
        </p:txBody>
      </p:sp>
    </p:spTree>
    <p:extLst>
      <p:ext uri="{BB962C8B-B14F-4D97-AF65-F5344CB8AC3E}">
        <p14:creationId xmlns:p14="http://schemas.microsoft.com/office/powerpoint/2010/main" val="1428226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a:t>.</a:t>
            </a:r>
            <a:endParaRPr lang="en-US"/>
          </a:p>
          <a:p>
            <a:endParaRPr lang="fr-CA"/>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30</a:t>
            </a:fld>
            <a:endParaRPr lang="fr-FR"/>
          </a:p>
        </p:txBody>
      </p:sp>
    </p:spTree>
    <p:extLst>
      <p:ext uri="{BB962C8B-B14F-4D97-AF65-F5344CB8AC3E}">
        <p14:creationId xmlns:p14="http://schemas.microsoft.com/office/powerpoint/2010/main" val="852937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31</a:t>
            </a:fld>
            <a:endParaRPr lang="fr-FR"/>
          </a:p>
        </p:txBody>
      </p:sp>
    </p:spTree>
    <p:extLst>
      <p:ext uri="{BB962C8B-B14F-4D97-AF65-F5344CB8AC3E}">
        <p14:creationId xmlns:p14="http://schemas.microsoft.com/office/powerpoint/2010/main" val="2157463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32</a:t>
            </a:fld>
            <a:endParaRPr lang="fr-FR"/>
          </a:p>
        </p:txBody>
      </p:sp>
    </p:spTree>
    <p:extLst>
      <p:ext uri="{BB962C8B-B14F-4D97-AF65-F5344CB8AC3E}">
        <p14:creationId xmlns:p14="http://schemas.microsoft.com/office/powerpoint/2010/main" val="3256936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fr-FR" dirty="0"/>
              <a:t>La présentation, à des fins d’évaluations différentes, sans autorisation, d’un même travail, travail dirigé, mémoire ou thèse, intégralement ou partiellement, dans différents cours, dans différents programmes de l’Université, ou à l’Université et dans un autre établissement d’enseignement (ou l’équivalent aux cycles supérieurs) est une forme de plagiat.</a:t>
            </a:r>
            <a:endParaRPr lang="fr-CA"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33</a:t>
            </a:fld>
            <a:endParaRPr lang="fr-FR"/>
          </a:p>
        </p:txBody>
      </p:sp>
    </p:spTree>
    <p:extLst>
      <p:ext uri="{BB962C8B-B14F-4D97-AF65-F5344CB8AC3E}">
        <p14:creationId xmlns:p14="http://schemas.microsoft.com/office/powerpoint/2010/main" val="611772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fr-FR" dirty="0"/>
              <a:t>La présentation, à des fins d’évaluations différentes, sans autorisation, d’un même travail, travail dirigé, mémoire ou thèse, intégralement ou partiellement, dans différents cours, dans différents programmes de l’Université, ou à l’Université et dans un autre établissement d’enseignement (ou l’équivalent aux cycles supérieurs) est une forme de plagiat.</a:t>
            </a:r>
            <a:endParaRPr lang="fr-CA"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34</a:t>
            </a:fld>
            <a:endParaRPr lang="fr-FR"/>
          </a:p>
        </p:txBody>
      </p:sp>
    </p:spTree>
    <p:extLst>
      <p:ext uri="{BB962C8B-B14F-4D97-AF65-F5344CB8AC3E}">
        <p14:creationId xmlns:p14="http://schemas.microsoft.com/office/powerpoint/2010/main" val="3848209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35</a:t>
            </a:fld>
            <a:endParaRPr lang="fr-FR"/>
          </a:p>
        </p:txBody>
      </p:sp>
    </p:spTree>
    <p:extLst>
      <p:ext uri="{BB962C8B-B14F-4D97-AF65-F5344CB8AC3E}">
        <p14:creationId xmlns:p14="http://schemas.microsoft.com/office/powerpoint/2010/main" val="1839018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36</a:t>
            </a:fld>
            <a:endParaRPr lang="fr-FR"/>
          </a:p>
        </p:txBody>
      </p:sp>
    </p:spTree>
    <p:extLst>
      <p:ext uri="{BB962C8B-B14F-4D97-AF65-F5344CB8AC3E}">
        <p14:creationId xmlns:p14="http://schemas.microsoft.com/office/powerpoint/2010/main" val="3222245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Avant de présenter les diapos énumérant les infractions faisant l’objet</a:t>
            </a:r>
            <a:r>
              <a:rPr lang="fr-CA" baseline="0" dirty="0"/>
              <a:t> du règlement</a:t>
            </a:r>
            <a:r>
              <a:rPr lang="fr-CA" dirty="0"/>
              <a:t>,</a:t>
            </a:r>
            <a:r>
              <a:rPr lang="fr-CA" baseline="0" dirty="0"/>
              <a:t> on fait appel aux étudiants de la classe pour qu’ils énumèrent eux-mêmes les infractions qu’ils croient être inscrites aux règlements (on peut le faire sous forme de quiz dans l’esprit du jeu télévisé « La guerre des clans » (« </a:t>
            </a:r>
            <a:r>
              <a:rPr lang="fr-CA" i="1" baseline="0" dirty="0" err="1"/>
              <a:t>Family</a:t>
            </a:r>
            <a:r>
              <a:rPr lang="fr-CA" i="1" baseline="0" dirty="0"/>
              <a:t> Feud</a:t>
            </a:r>
            <a:r>
              <a:rPr lang="fr-CA" baseline="0" dirty="0"/>
              <a:t> »).</a:t>
            </a:r>
          </a:p>
          <a:p>
            <a:r>
              <a:rPr lang="fr-CA" baseline="0" dirty="0"/>
              <a:t>Adapter les infractions selon le règlement du 1</a:t>
            </a:r>
            <a:r>
              <a:rPr lang="fr-CA" baseline="30000" dirty="0"/>
              <a:t>e</a:t>
            </a:r>
            <a:r>
              <a:rPr lang="fr-CA" baseline="0" dirty="0"/>
              <a:t> cycle (ce qui est le cas ici) ou des cycles supérieurs.</a:t>
            </a:r>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37</a:t>
            </a:fld>
            <a:endParaRPr lang="fr-FR"/>
          </a:p>
        </p:txBody>
      </p:sp>
    </p:spTree>
    <p:extLst>
      <p:ext uri="{BB962C8B-B14F-4D97-AF65-F5344CB8AC3E}">
        <p14:creationId xmlns:p14="http://schemas.microsoft.com/office/powerpoint/2010/main" val="336048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78727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30908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Faire la </a:t>
            </a:r>
            <a:r>
              <a:rPr lang="en-US" dirty="0" err="1"/>
              <a:t>liste</a:t>
            </a:r>
            <a:r>
              <a:rPr lang="en-US" dirty="0"/>
              <a:t> des </a:t>
            </a:r>
            <a:r>
              <a:rPr lang="en-US" dirty="0" err="1"/>
              <a:t>thématiques</a:t>
            </a:r>
            <a:r>
              <a:rPr lang="en-US" baseline="0" dirty="0"/>
              <a:t> </a:t>
            </a:r>
            <a:r>
              <a:rPr lang="en-US" baseline="0" dirty="0" err="1"/>
              <a:t>abordées</a:t>
            </a:r>
            <a:r>
              <a:rPr lang="en-US" baseline="0" dirty="0"/>
              <a:t> </a:t>
            </a:r>
            <a:r>
              <a:rPr lang="en-US" baseline="0" dirty="0" err="1"/>
              <a:t>parmi</a:t>
            </a:r>
            <a:r>
              <a:rPr lang="en-US" baseline="0" dirty="0"/>
              <a:t> les </a:t>
            </a:r>
            <a:r>
              <a:rPr lang="en-US" baseline="0" dirty="0" err="1"/>
              <a:t>possibilités</a:t>
            </a:r>
            <a:r>
              <a:rPr lang="en-US" baseline="0" dirty="0"/>
              <a:t> </a:t>
            </a:r>
            <a:r>
              <a:rPr lang="en-US" baseline="0" dirty="0" err="1"/>
              <a:t>offertes</a:t>
            </a:r>
            <a:r>
              <a:rPr lang="en-US" baseline="0" dirty="0"/>
              <a:t>. </a:t>
            </a:r>
            <a:r>
              <a:rPr lang="en-US" baseline="0" dirty="0" err="1"/>
              <a:t>D’autres</a:t>
            </a:r>
            <a:r>
              <a:rPr lang="en-US" baseline="0" dirty="0"/>
              <a:t> </a:t>
            </a:r>
            <a:r>
              <a:rPr lang="en-US" baseline="0" dirty="0" err="1"/>
              <a:t>peuvent</a:t>
            </a:r>
            <a:r>
              <a:rPr lang="en-US" baseline="0" dirty="0"/>
              <a:t> </a:t>
            </a:r>
            <a:r>
              <a:rPr lang="en-US" baseline="0" dirty="0" err="1"/>
              <a:t>être</a:t>
            </a:r>
            <a:r>
              <a:rPr lang="en-US" baseline="0" dirty="0"/>
              <a:t> </a:t>
            </a:r>
            <a:r>
              <a:rPr lang="en-US" baseline="0" dirty="0" err="1"/>
              <a:t>ajoutées</a:t>
            </a:r>
            <a:r>
              <a:rPr lang="en-US" baseline="0" dirty="0"/>
              <a:t> </a:t>
            </a:r>
            <a:r>
              <a:rPr lang="en-US" baseline="0" dirty="0" err="1"/>
              <a:t>selon</a:t>
            </a:r>
            <a:r>
              <a:rPr lang="en-US" baseline="0" dirty="0"/>
              <a:t> </a:t>
            </a:r>
            <a:r>
              <a:rPr lang="en-US" baseline="0" dirty="0" err="1"/>
              <a:t>votre</a:t>
            </a:r>
            <a:r>
              <a:rPr lang="en-US" baseline="0" dirty="0"/>
              <a:t> </a:t>
            </a:r>
            <a:r>
              <a:rPr lang="en-US" baseline="0" dirty="0" err="1"/>
              <a:t>contexte</a:t>
            </a:r>
            <a:r>
              <a:rPr lang="en-US" baseline="0" dirty="0"/>
              <a:t>.</a:t>
            </a:r>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4</a:t>
            </a:fld>
            <a:endParaRPr lang="fr-FR"/>
          </a:p>
        </p:txBody>
      </p:sp>
    </p:spTree>
    <p:extLst>
      <p:ext uri="{BB962C8B-B14F-4D97-AF65-F5344CB8AC3E}">
        <p14:creationId xmlns:p14="http://schemas.microsoft.com/office/powerpoint/2010/main" val="1428226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693832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Avant de présenter les diapos énumérant les sanctions,</a:t>
            </a:r>
            <a:r>
              <a:rPr lang="fr-CA" baseline="0" dirty="0"/>
              <a:t> on fait appel aux étudiants de la classe pour qu’ils énumèrent eux-mêmes les sanctions qu’ils croient être inscrites au règlement (on peut le faire sous forme de quiz dans l’esprit du jeu télévisé « La guerre des clans » (« </a:t>
            </a:r>
            <a:r>
              <a:rPr lang="fr-CA" i="1" baseline="0" dirty="0" err="1"/>
              <a:t>Family</a:t>
            </a:r>
            <a:r>
              <a:rPr lang="fr-CA" i="1" baseline="0" dirty="0"/>
              <a:t> Feud</a:t>
            </a:r>
            <a:r>
              <a:rPr lang="fr-CA" baseline="0" dirty="0"/>
              <a:t> »).</a:t>
            </a:r>
          </a:p>
          <a:p>
            <a:r>
              <a:rPr lang="fr-CA" baseline="0" dirty="0"/>
              <a:t>Adapter les sanctions selon le règlement du 1</a:t>
            </a:r>
            <a:r>
              <a:rPr lang="fr-CA" baseline="30000" dirty="0"/>
              <a:t>e</a:t>
            </a:r>
            <a:r>
              <a:rPr lang="fr-CA" baseline="0" dirty="0"/>
              <a:t> cycle (ce qui est le cas ici) ou des cycles supérieurs.</a:t>
            </a:r>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41</a:t>
            </a:fld>
            <a:endParaRPr lang="fr-FR"/>
          </a:p>
        </p:txBody>
      </p:sp>
    </p:spTree>
    <p:extLst>
      <p:ext uri="{BB962C8B-B14F-4D97-AF65-F5344CB8AC3E}">
        <p14:creationId xmlns:p14="http://schemas.microsoft.com/office/powerpoint/2010/main" val="2932528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Analyse</a:t>
            </a:r>
            <a:r>
              <a:rPr lang="fr-CA" baseline="0" dirty="0"/>
              <a:t> au cas par cas –  les sanctions ne sont pas nécessairement graduées – une sanction peut être très sévère pour une première offense.</a:t>
            </a:r>
          </a:p>
          <a:p>
            <a:endParaRPr lang="fr-CA" baseline="0" dirty="0"/>
          </a:p>
          <a:p>
            <a:r>
              <a:rPr lang="fr-CA" baseline="0" dirty="0"/>
              <a:t>Utiliser une formule tel que le jeu télévisé : </a:t>
            </a:r>
            <a:r>
              <a:rPr lang="fr-CA" i="1" baseline="0" dirty="0"/>
              <a:t>Une famille en or…</a:t>
            </a:r>
            <a:r>
              <a:rPr lang="fr-CA" i="1" baseline="0" dirty="0" err="1"/>
              <a:t>Family</a:t>
            </a:r>
            <a:r>
              <a:rPr lang="fr-CA" i="1" baseline="0" dirty="0"/>
              <a:t> Feud</a:t>
            </a:r>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42</a:t>
            </a:fld>
            <a:endParaRPr lang="fr-FR"/>
          </a:p>
        </p:txBody>
      </p:sp>
    </p:spTree>
    <p:extLst>
      <p:ext uri="{BB962C8B-B14F-4D97-AF65-F5344CB8AC3E}">
        <p14:creationId xmlns:p14="http://schemas.microsoft.com/office/powerpoint/2010/main" val="2167504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0A983-919C-CB46-BA75-9CF2AAF66491}" type="slidenum">
              <a:rPr lang="fr-FR" smtClean="0"/>
              <a:pPr/>
              <a:t>44</a:t>
            </a:fld>
            <a:endParaRPr lang="fr-FR"/>
          </a:p>
        </p:txBody>
      </p:sp>
    </p:spTree>
    <p:extLst>
      <p:ext uri="{BB962C8B-B14F-4D97-AF65-F5344CB8AC3E}">
        <p14:creationId xmlns:p14="http://schemas.microsoft.com/office/powerpoint/2010/main" val="145075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5</a:t>
            </a:fld>
            <a:endParaRPr lang="fr-FR"/>
          </a:p>
        </p:txBody>
      </p:sp>
    </p:spTree>
    <p:extLst>
      <p:ext uri="{BB962C8B-B14F-4D97-AF65-F5344CB8AC3E}">
        <p14:creationId xmlns:p14="http://schemas.microsoft.com/office/powerpoint/2010/main" val="257013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fr-FR" dirty="0"/>
          </a:p>
          <a:p>
            <a:pPr defTabSz="466618">
              <a:defRPr/>
            </a:pPr>
            <a:r>
              <a:rPr lang="fr-FR" dirty="0"/>
              <a:t>Questions à poser aux étudiants</a:t>
            </a:r>
          </a:p>
          <a:p>
            <a:pPr lvl="0"/>
            <a:r>
              <a:rPr lang="fr-FR" dirty="0"/>
              <a:t>Définissez le plagiat </a:t>
            </a:r>
          </a:p>
          <a:p>
            <a:pPr lvl="0"/>
            <a:r>
              <a:rPr lang="fr-FR" dirty="0"/>
              <a:t>Donnez des exemples qui s’appliquent à l’ensemble des étudiants et étudiantes</a:t>
            </a:r>
          </a:p>
          <a:p>
            <a:pPr lvl="0"/>
            <a:r>
              <a:rPr lang="fr-FR" dirty="0"/>
              <a:t>Donnez des exemples qui sont spécifiques aux étudiants et étudiantes des cycles supérieurs</a:t>
            </a:r>
            <a:endParaRPr lang="fr-CA" dirty="0"/>
          </a:p>
          <a:p>
            <a:r>
              <a:rPr lang="fr-FR" dirty="0"/>
              <a:t> </a:t>
            </a:r>
            <a:endParaRPr lang="fr-CA" dirty="0"/>
          </a:p>
          <a:p>
            <a:endParaRPr lang="fr-CA" dirty="0"/>
          </a:p>
        </p:txBody>
      </p:sp>
    </p:spTree>
    <p:extLst>
      <p:ext uri="{BB962C8B-B14F-4D97-AF65-F5344CB8AC3E}">
        <p14:creationId xmlns:p14="http://schemas.microsoft.com/office/powerpoint/2010/main" val="350892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fr-CA" dirty="0"/>
              <a:t>Questions et réponses tirés du site UdeM « intégrité, fraude et plagiat</a:t>
            </a:r>
          </a:p>
          <a:p>
            <a:pPr defTabSz="466618">
              <a:defRPr/>
            </a:pPr>
            <a:r>
              <a:rPr lang="fr-CA" dirty="0"/>
              <a:t>https://integrite.umontreal.ca/boite-a-outils/quiz-generaux</a:t>
            </a:r>
            <a:endParaRPr lang="fr-CA" baseline="0" dirty="0"/>
          </a:p>
          <a:p>
            <a:pPr defTabSz="466618">
              <a:defRPr/>
            </a:pPr>
            <a:r>
              <a:rPr lang="fr-CA" baseline="0" dirty="0"/>
              <a:t>https://integrite.umontreal.ca/boite-a-outils/materiel-par-sujets/</a:t>
            </a:r>
            <a:endParaRPr lang="fr-CA" dirty="0"/>
          </a:p>
          <a:p>
            <a:pPr defTabSz="466618">
              <a:defRPr/>
            </a:pPr>
            <a:endParaRPr lang="fr-CA" dirty="0"/>
          </a:p>
          <a:p>
            <a:pPr defTabSz="466618">
              <a:defRPr/>
            </a:pPr>
            <a:r>
              <a:rPr lang="en-US" dirty="0"/>
              <a:t>Suggestion : </a:t>
            </a:r>
            <a:r>
              <a:rPr lang="en-US" dirty="0" err="1"/>
              <a:t>utilisez</a:t>
            </a:r>
            <a:r>
              <a:rPr lang="en-US" baseline="0" dirty="0"/>
              <a:t> des </a:t>
            </a:r>
            <a:r>
              <a:rPr lang="en-US" baseline="0" dirty="0" err="1"/>
              <a:t>télévoteurs</a:t>
            </a:r>
            <a:r>
              <a:rPr lang="en-US" baseline="0" dirty="0"/>
              <a:t> (</a:t>
            </a:r>
            <a:r>
              <a:rPr lang="en-US" baseline="0" dirty="0" err="1"/>
              <a:t>ou</a:t>
            </a:r>
            <a:r>
              <a:rPr lang="en-US" baseline="0" dirty="0"/>
              <a:t> un vote à main </a:t>
            </a:r>
            <a:r>
              <a:rPr lang="en-US" baseline="0" dirty="0" err="1"/>
              <a:t>levée</a:t>
            </a:r>
            <a:r>
              <a:rPr lang="en-US" baseline="0" dirty="0"/>
              <a:t>) pour </a:t>
            </a:r>
            <a:r>
              <a:rPr lang="en-US" baseline="0" dirty="0" err="1"/>
              <a:t>animer</a:t>
            </a:r>
            <a:r>
              <a:rPr lang="en-US" baseline="0" dirty="0"/>
              <a:t> les </a:t>
            </a:r>
            <a:r>
              <a:rPr lang="en-US" baseline="0" dirty="0" err="1"/>
              <a:t>diapositives</a:t>
            </a:r>
            <a:r>
              <a:rPr lang="en-US" baseline="0" dirty="0"/>
              <a:t> </a:t>
            </a:r>
            <a:r>
              <a:rPr lang="en-US" baseline="0" dirty="0" err="1"/>
              <a:t>présentées</a:t>
            </a:r>
            <a:r>
              <a:rPr lang="en-US" baseline="0" dirty="0"/>
              <a:t> </a:t>
            </a:r>
            <a:r>
              <a:rPr lang="en-US" baseline="0" dirty="0" err="1"/>
              <a:t>dans</a:t>
            </a:r>
            <a:r>
              <a:rPr lang="en-US" baseline="0" dirty="0"/>
              <a:t> </a:t>
            </a:r>
            <a:r>
              <a:rPr lang="en-US" baseline="0" dirty="0" err="1"/>
              <a:t>cette</a:t>
            </a:r>
            <a:r>
              <a:rPr lang="en-US" baseline="0" dirty="0"/>
              <a:t> section. </a:t>
            </a:r>
          </a:p>
        </p:txBody>
      </p:sp>
      <p:sp>
        <p:nvSpPr>
          <p:cNvPr id="4" name="Slide Number Placeholder 3"/>
          <p:cNvSpPr>
            <a:spLocks noGrp="1"/>
          </p:cNvSpPr>
          <p:nvPr>
            <p:ph type="sldNum" sz="quarter" idx="10"/>
          </p:nvPr>
        </p:nvSpPr>
        <p:spPr/>
        <p:txBody>
          <a:bodyPr/>
          <a:lstStyle/>
          <a:p>
            <a:fld id="{A4E0A983-919C-CB46-BA75-9CF2AAF66491}" type="slidenum">
              <a:rPr lang="fr-FR" smtClean="0"/>
              <a:pPr/>
              <a:t>7</a:t>
            </a:fld>
            <a:endParaRPr lang="fr-FR"/>
          </a:p>
        </p:txBody>
      </p:sp>
    </p:spTree>
    <p:extLst>
      <p:ext uri="{BB962C8B-B14F-4D97-AF65-F5344CB8AC3E}">
        <p14:creationId xmlns:p14="http://schemas.microsoft.com/office/powerpoint/2010/main" val="13561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p>
          <a:p>
            <a:r>
              <a:rPr lang="en-US" dirty="0"/>
              <a:t>Ce </a:t>
            </a:r>
            <a:r>
              <a:rPr lang="en-US" dirty="0" err="1"/>
              <a:t>n'est</a:t>
            </a:r>
            <a:r>
              <a:rPr lang="en-US" dirty="0"/>
              <a:t> PAS du </a:t>
            </a:r>
            <a:r>
              <a:rPr lang="en-US" dirty="0" err="1"/>
              <a:t>plagiat</a:t>
            </a:r>
            <a:r>
              <a:rPr lang="en-US" dirty="0"/>
              <a:t>. Paraphraser (</a:t>
            </a:r>
            <a:r>
              <a:rPr lang="en-US" dirty="0" err="1"/>
              <a:t>mettre</a:t>
            </a:r>
            <a:r>
              <a:rPr lang="en-US" dirty="0"/>
              <a:t> </a:t>
            </a:r>
            <a:r>
              <a:rPr lang="en-US" dirty="0" err="1"/>
              <a:t>dans</a:t>
            </a:r>
            <a:r>
              <a:rPr lang="en-US" dirty="0"/>
              <a:t> </a:t>
            </a:r>
            <a:r>
              <a:rPr lang="en-US" dirty="0" err="1"/>
              <a:t>ses</a:t>
            </a:r>
            <a:r>
              <a:rPr lang="en-US" dirty="0"/>
              <a:t> </a:t>
            </a:r>
            <a:r>
              <a:rPr lang="en-US" dirty="0" err="1"/>
              <a:t>propres</a:t>
            </a:r>
            <a:r>
              <a:rPr lang="en-US" dirty="0"/>
              <a:t> mots) </a:t>
            </a:r>
            <a:r>
              <a:rPr lang="en-US" dirty="0" err="1"/>
              <a:t>est</a:t>
            </a:r>
            <a:r>
              <a:rPr lang="en-US" dirty="0"/>
              <a:t> correct en </a:t>
            </a:r>
            <a:r>
              <a:rPr lang="en-US" dirty="0" err="1"/>
              <a:t>autant</a:t>
            </a:r>
            <a:r>
              <a:rPr lang="en-US" dirty="0"/>
              <a:t> que </a:t>
            </a:r>
            <a:r>
              <a:rPr lang="en-US" dirty="0" err="1"/>
              <a:t>vous</a:t>
            </a:r>
            <a:r>
              <a:rPr lang="en-US" dirty="0"/>
              <a:t> </a:t>
            </a:r>
            <a:r>
              <a:rPr lang="en-US" dirty="0" err="1"/>
              <a:t>identifiez</a:t>
            </a:r>
            <a:r>
              <a:rPr lang="en-US" dirty="0"/>
              <a:t> la source de </a:t>
            </a:r>
            <a:r>
              <a:rPr lang="en-US" dirty="0" err="1"/>
              <a:t>l'information</a:t>
            </a:r>
            <a:r>
              <a:rPr lang="en-US" dirty="0"/>
              <a:t> et que la paraphrase </a:t>
            </a:r>
            <a:r>
              <a:rPr lang="en-US" dirty="0" err="1"/>
              <a:t>est</a:t>
            </a:r>
            <a:r>
              <a:rPr lang="en-US" dirty="0"/>
              <a:t> </a:t>
            </a:r>
            <a:r>
              <a:rPr lang="en-US" dirty="0" err="1"/>
              <a:t>entièrement</a:t>
            </a:r>
            <a:r>
              <a:rPr lang="en-US" dirty="0"/>
              <a:t> </a:t>
            </a:r>
            <a:r>
              <a:rPr lang="en-US" dirty="0" err="1"/>
              <a:t>rédigée</a:t>
            </a:r>
            <a:r>
              <a:rPr lang="en-US" baseline="0" dirty="0"/>
              <a:t> </a:t>
            </a:r>
            <a:r>
              <a:rPr lang="en-US" dirty="0" err="1"/>
              <a:t>dans</a:t>
            </a:r>
            <a:r>
              <a:rPr lang="en-US" dirty="0"/>
              <a:t> </a:t>
            </a:r>
            <a:r>
              <a:rPr lang="en-US" dirty="0" err="1"/>
              <a:t>vos</a:t>
            </a:r>
            <a:r>
              <a:rPr lang="en-US" dirty="0"/>
              <a:t> </a:t>
            </a:r>
            <a:r>
              <a:rPr lang="en-US" dirty="0" err="1"/>
              <a:t>propres</a:t>
            </a:r>
            <a:r>
              <a:rPr lang="en-US" dirty="0"/>
              <a:t> mots - changer </a:t>
            </a:r>
            <a:r>
              <a:rPr lang="en-US" dirty="0" err="1"/>
              <a:t>seulement</a:t>
            </a:r>
            <a:r>
              <a:rPr lang="en-US" dirty="0"/>
              <a:t> </a:t>
            </a:r>
            <a:r>
              <a:rPr lang="en-US" dirty="0" err="1"/>
              <a:t>quelques</a:t>
            </a:r>
            <a:r>
              <a:rPr lang="en-US" dirty="0"/>
              <a:t> mots </a:t>
            </a:r>
            <a:r>
              <a:rPr lang="en-US" dirty="0" err="1"/>
              <a:t>ici</a:t>
            </a:r>
            <a:r>
              <a:rPr lang="en-US" dirty="0"/>
              <a:t> et </a:t>
            </a:r>
            <a:r>
              <a:rPr lang="en-US" dirty="0" err="1"/>
              <a:t>là</a:t>
            </a:r>
            <a:r>
              <a:rPr lang="en-US" dirty="0"/>
              <a:t> </a:t>
            </a:r>
            <a:r>
              <a:rPr lang="en-US" dirty="0" err="1"/>
              <a:t>n'est</a:t>
            </a:r>
            <a:r>
              <a:rPr lang="en-US" dirty="0"/>
              <a:t> pas acceptable!</a:t>
            </a:r>
          </a:p>
        </p:txBody>
      </p:sp>
      <p:sp>
        <p:nvSpPr>
          <p:cNvPr id="4" name="Slide Number Placeholder 3"/>
          <p:cNvSpPr>
            <a:spLocks noGrp="1"/>
          </p:cNvSpPr>
          <p:nvPr>
            <p:ph type="sldNum" sz="quarter" idx="10"/>
          </p:nvPr>
        </p:nvSpPr>
        <p:spPr/>
        <p:txBody>
          <a:bodyPr/>
          <a:lstStyle/>
          <a:p>
            <a:fld id="{A4E0A983-919C-CB46-BA75-9CF2AAF66491}" type="slidenum">
              <a:rPr lang="fr-FR" smtClean="0"/>
              <a:pPr/>
              <a:t>8</a:t>
            </a:fld>
            <a:endParaRPr lang="fr-FR"/>
          </a:p>
        </p:txBody>
      </p:sp>
    </p:spTree>
    <p:extLst>
      <p:ext uri="{BB962C8B-B14F-4D97-AF65-F5344CB8AC3E}">
        <p14:creationId xmlns:p14="http://schemas.microsoft.com/office/powerpoint/2010/main" val="72858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p>
          <a:p>
            <a:r>
              <a:rPr lang="en-US" dirty="0"/>
              <a:t>Ce </a:t>
            </a:r>
            <a:r>
              <a:rPr lang="en-US" dirty="0" err="1"/>
              <a:t>n'est</a:t>
            </a:r>
            <a:r>
              <a:rPr lang="en-US" dirty="0"/>
              <a:t> pas du </a:t>
            </a:r>
            <a:r>
              <a:rPr lang="en-US" dirty="0" err="1"/>
              <a:t>plagiat</a:t>
            </a:r>
            <a:r>
              <a:rPr lang="en-US" dirty="0"/>
              <a:t> </a:t>
            </a:r>
            <a:r>
              <a:rPr lang="en-US" dirty="0" err="1"/>
              <a:t>parce</a:t>
            </a:r>
            <a:r>
              <a:rPr lang="en-US" dirty="0"/>
              <a:t> que les guillemets </a:t>
            </a:r>
            <a:r>
              <a:rPr lang="en-US" dirty="0" err="1"/>
              <a:t>sont</a:t>
            </a:r>
            <a:r>
              <a:rPr lang="en-US" dirty="0"/>
              <a:t> </a:t>
            </a:r>
            <a:r>
              <a:rPr lang="en-US" dirty="0" err="1"/>
              <a:t>utilisés</a:t>
            </a:r>
            <a:r>
              <a:rPr lang="en-US" dirty="0"/>
              <a:t> pour </a:t>
            </a:r>
            <a:r>
              <a:rPr lang="en-US" dirty="0" err="1"/>
              <a:t>indiquer</a:t>
            </a:r>
            <a:r>
              <a:rPr lang="en-US" dirty="0"/>
              <a:t> </a:t>
            </a:r>
            <a:r>
              <a:rPr lang="en-US" dirty="0" err="1"/>
              <a:t>l'information</a:t>
            </a:r>
            <a:r>
              <a:rPr lang="en-US" dirty="0"/>
              <a:t> reprise mot à mot et la source </a:t>
            </a:r>
            <a:r>
              <a:rPr lang="en-US" dirty="0" err="1"/>
              <a:t>citée</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9</a:t>
            </a:fld>
            <a:endParaRPr lang="fr-FR"/>
          </a:p>
        </p:txBody>
      </p:sp>
    </p:spTree>
    <p:extLst>
      <p:ext uri="{BB962C8B-B14F-4D97-AF65-F5344CB8AC3E}">
        <p14:creationId xmlns:p14="http://schemas.microsoft.com/office/powerpoint/2010/main" val="1640050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Titre">
    <p:spTree>
      <p:nvGrpSpPr>
        <p:cNvPr id="1" name=""/>
        <p:cNvGrpSpPr/>
        <p:nvPr/>
      </p:nvGrpSpPr>
      <p:grpSpPr>
        <a:xfrm>
          <a:off x="0" y="0"/>
          <a:ext cx="0" cy="0"/>
          <a:chOff x="0" y="0"/>
          <a:chExt cx="0" cy="0"/>
        </a:xfrm>
      </p:grpSpPr>
      <p:pic>
        <p:nvPicPr>
          <p:cNvPr id="4" name="Image-tour"/>
          <p:cNvPicPr>
            <a:picLocks noChangeAspect="1"/>
          </p:cNvPicPr>
          <p:nvPr/>
        </p:nvPicPr>
        <p:blipFill rotWithShape="1">
          <a:blip r:embed="rId2" cstate="print">
            <a:extLst>
              <a:ext uri="{28A0092B-C50C-407E-A947-70E740481C1C}">
                <a14:useLocalDpi xmlns:a14="http://schemas.microsoft.com/office/drawing/2010/main" val="0"/>
              </a:ext>
            </a:extLst>
          </a:blip>
          <a:srcRect l="12517" t="311" r="12382" b="13164"/>
          <a:stretch/>
        </p:blipFill>
        <p:spPr>
          <a:xfrm>
            <a:off x="0" y="-16042"/>
            <a:ext cx="9144000" cy="6864517"/>
          </a:xfrm>
          <a:prstGeom prst="rect">
            <a:avLst/>
          </a:prstGeom>
        </p:spPr>
      </p:pic>
      <p:sp>
        <p:nvSpPr>
          <p:cNvPr id="6" name="Rectangle-bas"/>
          <p:cNvSpPr/>
          <p:nvPr/>
        </p:nvSpPr>
        <p:spPr>
          <a:xfrm>
            <a:off x="0" y="5983705"/>
            <a:ext cx="9144000" cy="87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bleu - haut">
            <a:extLst>
              <a:ext uri="{FF2B5EF4-FFF2-40B4-BE49-F238E27FC236}">
                <a16:creationId xmlns:a16="http://schemas.microsoft.com/office/drawing/2014/main" xmlns="" id="{D9805552-F195-4C67-AE72-94F541781C2F}"/>
              </a:ext>
            </a:extLst>
          </p:cNvPr>
          <p:cNvSpPr/>
          <p:nvPr/>
        </p:nvSpPr>
        <p:spPr>
          <a:xfrm>
            <a:off x="4333164" y="753978"/>
            <a:ext cx="4810837" cy="3719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fr-CA" sz="1350"/>
          </a:p>
        </p:txBody>
      </p:sp>
      <p:pic>
        <p:nvPicPr>
          <p:cNvPr id="10" name="logoUdeM-DAI-FR"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736" y="3729910"/>
            <a:ext cx="2074956" cy="698569"/>
          </a:xfrm>
          <a:prstGeom prst="rect">
            <a:avLst/>
          </a:prstGeom>
        </p:spPr>
      </p:pic>
      <p:pic>
        <p:nvPicPr>
          <p:cNvPr id="9" name="logoUd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256" y="3877927"/>
            <a:ext cx="2122744" cy="594000"/>
          </a:xfrm>
          <a:prstGeom prst="rect">
            <a:avLst/>
          </a:prstGeom>
        </p:spPr>
      </p:pic>
      <p:sp>
        <p:nvSpPr>
          <p:cNvPr id="16" name="Espace  texte - date"/>
          <p:cNvSpPr>
            <a:spLocks noGrp="1"/>
          </p:cNvSpPr>
          <p:nvPr>
            <p:ph type="body" sz="quarter" idx="15"/>
          </p:nvPr>
        </p:nvSpPr>
        <p:spPr>
          <a:xfrm>
            <a:off x="7017488" y="6129038"/>
            <a:ext cx="1860697" cy="540000"/>
          </a:xfrm>
        </p:spPr>
        <p:txBody>
          <a:bodyPr lIns="0" tIns="0" rIns="0" bIns="0" anchor="ctr" anchorCtr="0">
            <a:normAutofit/>
          </a:bodyPr>
          <a:lstStyle>
            <a:lvl1pPr algn="r">
              <a:defRPr sz="1400">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fr-FR"/>
              <a:t>Modifier les styles du texte du masque</a:t>
            </a:r>
          </a:p>
        </p:txBody>
      </p:sp>
      <p:sp>
        <p:nvSpPr>
          <p:cNvPr id="12" name="Espace texte  - presentateur"/>
          <p:cNvSpPr>
            <a:spLocks noGrp="1"/>
          </p:cNvSpPr>
          <p:nvPr>
            <p:ph type="body" sz="quarter" idx="14"/>
          </p:nvPr>
        </p:nvSpPr>
        <p:spPr>
          <a:xfrm>
            <a:off x="261278" y="6129038"/>
            <a:ext cx="6575458" cy="540000"/>
          </a:xfrm>
          <a:noFill/>
        </p:spPr>
        <p:txBody>
          <a:bodyPr lIns="0" tIns="0" rIns="0" bIns="0">
            <a:noAutofit/>
          </a:bodyPr>
          <a:lstStyle>
            <a:lvl1pPr>
              <a:spcBef>
                <a:spcPts val="0"/>
              </a:spcBef>
              <a:spcAft>
                <a:spcPts val="0"/>
              </a:spcAft>
              <a:defRPr sz="1600" b="1">
                <a:solidFill>
                  <a:schemeClr val="accent2"/>
                </a:solidFill>
              </a:defRPr>
            </a:lvl1pPr>
            <a:lvl2pPr marL="0" indent="0">
              <a:buNone/>
              <a:defRPr sz="1400">
                <a:solidFill>
                  <a:schemeClr val="accent2"/>
                </a:solidFill>
              </a:defRPr>
            </a:lvl2pPr>
            <a:lvl3pPr>
              <a:defRPr sz="1400">
                <a:solidFill>
                  <a:schemeClr val="accent2"/>
                </a:solidFill>
              </a:defRPr>
            </a:lvl3pPr>
            <a:lvl4pPr>
              <a:defRPr sz="1400">
                <a:solidFill>
                  <a:schemeClr val="accent2"/>
                </a:solidFill>
              </a:defRPr>
            </a:lvl4pPr>
            <a:lvl5pPr>
              <a:defRPr sz="1200">
                <a:solidFill>
                  <a:schemeClr val="accent2"/>
                </a:solidFill>
              </a:defRPr>
            </a:lvl5pPr>
          </a:lstStyle>
          <a:p>
            <a:pPr lvl="0"/>
            <a:r>
              <a:rPr lang="fr-FR"/>
              <a:t>Modifier les styles du texte du masque</a:t>
            </a:r>
          </a:p>
          <a:p>
            <a:pPr lvl="1"/>
            <a:r>
              <a:rPr lang="fr-FR"/>
              <a:t>Deuxième niveau</a:t>
            </a:r>
          </a:p>
        </p:txBody>
      </p:sp>
      <p:sp>
        <p:nvSpPr>
          <p:cNvPr id="3" name="Espace réservé du texte 2">
            <a:extLst>
              <a:ext uri="{FF2B5EF4-FFF2-40B4-BE49-F238E27FC236}">
                <a16:creationId xmlns:a16="http://schemas.microsoft.com/office/drawing/2014/main" xmlns="" id="{077B64BA-960D-4BDC-89A3-A7E560177446}"/>
              </a:ext>
            </a:extLst>
          </p:cNvPr>
          <p:cNvSpPr>
            <a:spLocks noGrp="1"/>
          </p:cNvSpPr>
          <p:nvPr>
            <p:ph type="body" sz="quarter" idx="13"/>
          </p:nvPr>
        </p:nvSpPr>
        <p:spPr>
          <a:xfrm>
            <a:off x="4333164" y="753978"/>
            <a:ext cx="4545021" cy="2999875"/>
          </a:xfrm>
          <a:noFill/>
        </p:spPr>
        <p:txBody>
          <a:bodyPr lIns="288000" tIns="540000" rIns="0" bIns="90000" anchor="t">
            <a:normAutofit/>
          </a:bodyPr>
          <a:lstStyle>
            <a:lvl1pPr marL="0" indent="0" algn="l">
              <a:lnSpc>
                <a:spcPct val="100000"/>
              </a:lnSpc>
              <a:spcBef>
                <a:spcPts val="0"/>
              </a:spcBef>
              <a:buFontTx/>
              <a:buNone/>
              <a:defRPr sz="3600">
                <a:solidFill>
                  <a:schemeClr val="accent2"/>
                </a:solidFill>
              </a:defRPr>
            </a:lvl1pPr>
          </a:lstStyle>
          <a:p>
            <a:pPr lvl="0"/>
            <a:r>
              <a:rPr lang="fr-FR"/>
              <a:t>Modifier les styles du texte du masque</a:t>
            </a:r>
          </a:p>
        </p:txBody>
      </p:sp>
    </p:spTree>
    <p:extLst>
      <p:ext uri="{BB962C8B-B14F-4D97-AF65-F5344CB8AC3E}">
        <p14:creationId xmlns:p14="http://schemas.microsoft.com/office/powerpoint/2010/main" val="29903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reponse-longue">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642839"/>
            <a:ext cx="7739062" cy="3277271"/>
          </a:xfrm>
        </p:spPr>
        <p:txBody>
          <a:bodyPr>
            <a:normAutofit/>
          </a:bodyPr>
          <a:lstStyle>
            <a:lvl1pPr marL="0" indent="0">
              <a:spcBef>
                <a:spcPts val="1200"/>
              </a:spcBef>
              <a:spcAft>
                <a:spcPts val="1200"/>
              </a:spcAft>
              <a:buFontTx/>
              <a:buNone/>
              <a:defRPr sz="2000"/>
            </a:lvl1pPr>
            <a:lvl2pPr marL="268288" indent="-250825">
              <a:defRPr lang="fr-FR" sz="2000" kern="1200" dirty="0" smtClean="0">
                <a:solidFill>
                  <a:schemeClr val="tx1"/>
                </a:solidFill>
                <a:latin typeface="+mn-lt"/>
                <a:ea typeface="+mn-ea"/>
                <a:cs typeface="+mn-cs"/>
              </a:defRPr>
            </a:lvl2pPr>
            <a:lvl3pPr marL="446088" indent="-196850">
              <a:buFont typeface="Symbol" panose="05050102010706020507" pitchFamily="18" charset="2"/>
              <a:buChar char="-"/>
              <a:tabLst/>
              <a:defRPr lang="fr-FR" sz="1800" kern="1200" dirty="0" smtClean="0">
                <a:solidFill>
                  <a:schemeClr val="tx1"/>
                </a:solidFill>
                <a:latin typeface="+mn-lt"/>
                <a:ea typeface="+mn-ea"/>
                <a:cs typeface="+mn-cs"/>
              </a:defRPr>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710006"/>
            <a:ext cx="7722577" cy="1765566"/>
          </a:xfrm>
        </p:spPr>
        <p:txBody>
          <a:bodyPr anchor="t">
            <a:noAutofit/>
          </a:bodyPr>
          <a:lstStyle>
            <a:lvl1pPr>
              <a:lnSpc>
                <a:spcPct val="100000"/>
              </a:lnSpc>
              <a:defRPr sz="26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12415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3)">
    <p:bg>
      <p:bgPr>
        <a:solidFill>
          <a:schemeClr val="bg1"/>
        </a:solidFill>
        <a:effectLst/>
      </p:bgPr>
    </p:bg>
    <p:spTree>
      <p:nvGrpSpPr>
        <p:cNvPr id="1" name=""/>
        <p:cNvGrpSpPr/>
        <p:nvPr/>
      </p:nvGrpSpPr>
      <p:grpSpPr>
        <a:xfrm>
          <a:off x="0" y="0"/>
          <a:ext cx="0" cy="0"/>
          <a:chOff x="0" y="0"/>
          <a:chExt cx="0" cy="0"/>
        </a:xfrm>
      </p:grpSpPr>
      <p:sp>
        <p:nvSpPr>
          <p:cNvPr id="11"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305050"/>
            <a:ext cx="7739062" cy="33734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275555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contenu - bleu clair">
    <p:bg>
      <p:bgPr>
        <a:solidFill>
          <a:schemeClr val="bg2"/>
        </a:solidFill>
        <a:effectLst/>
      </p:bgPr>
    </p:bg>
    <p:spTree>
      <p:nvGrpSpPr>
        <p:cNvPr id="1" name=""/>
        <p:cNvGrpSpPr/>
        <p:nvPr/>
      </p:nvGrpSpPr>
      <p:grpSpPr>
        <a:xfrm>
          <a:off x="0" y="0"/>
          <a:ext cx="0" cy="0"/>
          <a:chOff x="0" y="0"/>
          <a:chExt cx="0" cy="0"/>
        </a:xfrm>
      </p:grpSpPr>
      <p:sp>
        <p:nvSpPr>
          <p:cNvPr id="6" name="Rectangle-droite"/>
          <p:cNvSpPr/>
          <p:nvPr/>
        </p:nvSpPr>
        <p:spPr>
          <a:xfrm>
            <a:off x="0" y="0"/>
            <a:ext cx="3160077" cy="685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a:p>
        </p:txBody>
      </p:sp>
      <p:sp>
        <p:nvSpPr>
          <p:cNvPr id="4" name="Espace réservé du contenu 3"/>
          <p:cNvSpPr>
            <a:spLocks noGrp="1"/>
          </p:cNvSpPr>
          <p:nvPr>
            <p:ph sz="quarter" idx="10"/>
          </p:nvPr>
        </p:nvSpPr>
        <p:spPr>
          <a:xfrm>
            <a:off x="3591572" y="1546947"/>
            <a:ext cx="5040000" cy="3523650"/>
          </a:xfrm>
        </p:spPr>
        <p:txBody>
          <a:bodyPr anchor="t">
            <a:normAutofit/>
          </a:bodyPr>
          <a:lstStyle>
            <a:lvl1pPr marL="0" indent="0">
              <a:lnSpc>
                <a:spcPct val="100000"/>
              </a:lnSpc>
              <a:spcBef>
                <a:spcPts val="500"/>
              </a:spcBef>
              <a:spcAft>
                <a:spcPts val="500"/>
              </a:spcAft>
              <a:buNone/>
              <a:defRPr sz="2000">
                <a:solidFill>
                  <a:schemeClr val="tx1"/>
                </a:solidFill>
              </a:defRPr>
            </a:lvl1pPr>
            <a:lvl2pPr>
              <a:lnSpc>
                <a:spcPct val="100000"/>
              </a:lnSpc>
              <a:spcBef>
                <a:spcPts val="500"/>
              </a:spcBef>
              <a:spcAft>
                <a:spcPts val="0"/>
              </a:spcAft>
              <a:buSzPct val="130000"/>
              <a:defRPr sz="2000">
                <a:solidFill>
                  <a:schemeClr val="tx1"/>
                </a:solidFill>
              </a:defRPr>
            </a:lvl2pPr>
            <a:lvl3pPr marL="857250" indent="-171450">
              <a:lnSpc>
                <a:spcPct val="100000"/>
              </a:lnSpc>
              <a:spcBef>
                <a:spcPts val="300"/>
              </a:spcBef>
              <a:buFont typeface="Symbol" panose="05050102010706020507" pitchFamily="18" charset="2"/>
              <a:buChar char="-"/>
              <a:defRPr sz="20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03838" y="1591551"/>
            <a:ext cx="2552400" cy="3523650"/>
          </a:xfrm>
          <a:prstGeom prst="rect">
            <a:avLst/>
          </a:prstGeom>
        </p:spPr>
        <p:txBody>
          <a:bodyPr tIns="0" rIns="0" bIns="0" anchor="t">
            <a:normAutofit/>
          </a:bodyPr>
          <a:lstStyle>
            <a:lvl1pPr>
              <a:defRPr sz="3600" cap="none" baseline="0">
                <a:solidFill>
                  <a:schemeClr val="accent2"/>
                </a:solidFill>
              </a:defRPr>
            </a:lvl1pPr>
          </a:lstStyle>
          <a:p>
            <a:r>
              <a:rPr lang="fr-FR"/>
              <a:t>Modifiez le style du titre</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pic>
        <p:nvPicPr>
          <p:cNvPr id="13"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Tree>
    <p:extLst>
      <p:ext uri="{BB962C8B-B14F-4D97-AF65-F5344CB8AC3E}">
        <p14:creationId xmlns:p14="http://schemas.microsoft.com/office/powerpoint/2010/main" val="320722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et contenu - bleu foncé">
    <p:bg>
      <p:bgPr>
        <a:solidFill>
          <a:schemeClr val="accent1"/>
        </a:solidFill>
        <a:effectLst/>
      </p:bgPr>
    </p:bg>
    <p:spTree>
      <p:nvGrpSpPr>
        <p:cNvPr id="1" name=""/>
        <p:cNvGrpSpPr/>
        <p:nvPr/>
      </p:nvGrpSpPr>
      <p:grpSpPr>
        <a:xfrm>
          <a:off x="0" y="0"/>
          <a:ext cx="0" cy="0"/>
          <a:chOff x="0" y="0"/>
          <a:chExt cx="0" cy="0"/>
        </a:xfrm>
      </p:grpSpPr>
      <p:sp>
        <p:nvSpPr>
          <p:cNvPr id="6" name="Rectangle-droite"/>
          <p:cNvSpPr/>
          <p:nvPr/>
        </p:nvSpPr>
        <p:spPr>
          <a:xfrm>
            <a:off x="0" y="0"/>
            <a:ext cx="316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4" name="Espace réservé du contenu 3"/>
          <p:cNvSpPr>
            <a:spLocks noGrp="1"/>
          </p:cNvSpPr>
          <p:nvPr>
            <p:ph sz="quarter" idx="10"/>
          </p:nvPr>
        </p:nvSpPr>
        <p:spPr>
          <a:xfrm>
            <a:off x="3591572" y="1548000"/>
            <a:ext cx="5040000" cy="3524400"/>
          </a:xfrm>
        </p:spPr>
        <p:txBody>
          <a:bodyPr anchor="t">
            <a:normAutofit/>
          </a:bodyPr>
          <a:lstStyle>
            <a:lvl1pPr marL="0" indent="0">
              <a:lnSpc>
                <a:spcPct val="100000"/>
              </a:lnSpc>
              <a:spcBef>
                <a:spcPts val="500"/>
              </a:spcBef>
              <a:spcAft>
                <a:spcPts val="500"/>
              </a:spcAft>
              <a:buNone/>
              <a:defRPr sz="2000">
                <a:solidFill>
                  <a:schemeClr val="bg2"/>
                </a:solidFill>
              </a:defRPr>
            </a:lvl1pPr>
            <a:lvl2pPr>
              <a:lnSpc>
                <a:spcPct val="100000"/>
              </a:lnSpc>
              <a:spcBef>
                <a:spcPts val="500"/>
              </a:spcBef>
              <a:spcAft>
                <a:spcPts val="0"/>
              </a:spcAft>
              <a:buSzPct val="130000"/>
              <a:defRPr sz="2000">
                <a:solidFill>
                  <a:schemeClr val="bg2"/>
                </a:solidFill>
              </a:defRPr>
            </a:lvl2pPr>
            <a:lvl3pPr marL="857250" indent="-171450">
              <a:lnSpc>
                <a:spcPct val="100000"/>
              </a:lnSpc>
              <a:spcBef>
                <a:spcPts val="300"/>
              </a:spcBef>
              <a:buFont typeface="Symbol" panose="05050102010706020507" pitchFamily="18" charset="2"/>
              <a:buChar char="-"/>
              <a:defRPr sz="2000">
                <a:solidFill>
                  <a:schemeClr val="bg2"/>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03838" y="1548000"/>
            <a:ext cx="2552400" cy="3524400"/>
          </a:xfrm>
          <a:prstGeom prst="rect">
            <a:avLst/>
          </a:prstGeom>
        </p:spPr>
        <p:txBody>
          <a:bodyPr tIns="0" rIns="0" bIns="0" anchor="t">
            <a:normAutofit/>
          </a:bodyPr>
          <a:lstStyle>
            <a:lvl1pPr>
              <a:defRPr sz="3600" cap="none" baseline="0">
                <a:solidFill>
                  <a:schemeClr val="tx2"/>
                </a:solidFill>
              </a:defRPr>
            </a:lvl1pPr>
          </a:lstStyle>
          <a:p>
            <a:r>
              <a:rPr lang="fr-FR"/>
              <a:t>Modifiez le style du titre</a:t>
            </a:r>
            <a:endParaRPr lang="fr-CA" dirty="0"/>
          </a:p>
        </p:txBody>
      </p:sp>
      <p:sp>
        <p:nvSpPr>
          <p:cNvPr id="5" name="Espace réservé du numéro de diapositive 4"/>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424985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contenu et image-droit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8"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6" name="Espace réservé pour une image  3"/>
          <p:cNvSpPr>
            <a:spLocks noGrp="1"/>
          </p:cNvSpPr>
          <p:nvPr>
            <p:ph type="pic" sz="quarter" idx="14" hasCustomPrompt="1"/>
          </p:nvPr>
        </p:nvSpPr>
        <p:spPr>
          <a:xfrm>
            <a:off x="5983923"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a:t>Modifiez le style du titre</a:t>
            </a:r>
            <a:endParaRPr lang="fr-CA" dirty="0"/>
          </a:p>
        </p:txBody>
      </p:sp>
      <p:sp>
        <p:nvSpPr>
          <p:cNvPr id="10" name="Espace réservé de la date 9"/>
          <p:cNvSpPr>
            <a:spLocks noGrp="1"/>
          </p:cNvSpPr>
          <p:nvPr>
            <p:ph type="dt" sz="half" idx="15"/>
          </p:nvPr>
        </p:nvSpPr>
        <p:spPr/>
        <p:txBody>
          <a:bodyPr/>
          <a:lstStyle/>
          <a:p>
            <a:fld id="{91DE1C0A-97EF-BD4F-827E-D26DF4FE8241}" type="datetimeFigureOut">
              <a:rPr lang="fr-FR" smtClean="0"/>
              <a:pPr/>
              <a:t>20/08/2019</a:t>
            </a:fld>
            <a:endParaRPr lang="fr-FR"/>
          </a:p>
        </p:txBody>
      </p:sp>
      <p:sp>
        <p:nvSpPr>
          <p:cNvPr id="21" name="Espace réservé du pied de page 20"/>
          <p:cNvSpPr>
            <a:spLocks noGrp="1"/>
          </p:cNvSpPr>
          <p:nvPr>
            <p:ph type="ftr" sz="quarter" idx="16"/>
          </p:nvPr>
        </p:nvSpPr>
        <p:spPr/>
        <p:txBody>
          <a:bodyPr/>
          <a:lstStyle/>
          <a:p>
            <a:endParaRPr lang="fr-FR"/>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4687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contenu et image-droite (2)">
    <p:bg>
      <p:bgPr>
        <a:solidFill>
          <a:schemeClr val="bg2"/>
        </a:solidFill>
        <a:effectLst/>
      </p:bgPr>
    </p:bg>
    <p:spTree>
      <p:nvGrpSpPr>
        <p:cNvPr id="1" name=""/>
        <p:cNvGrpSpPr/>
        <p:nvPr/>
      </p:nvGrpSpPr>
      <p:grpSpPr>
        <a:xfrm>
          <a:off x="0" y="0"/>
          <a:ext cx="0" cy="0"/>
          <a:chOff x="0" y="0"/>
          <a:chExt cx="0" cy="0"/>
        </a:xfrm>
      </p:grpSpPr>
      <p:sp>
        <p:nvSpPr>
          <p:cNvPr id="11"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6" name="Espace réservé pour une image  3"/>
          <p:cNvSpPr>
            <a:spLocks noGrp="1"/>
          </p:cNvSpPr>
          <p:nvPr>
            <p:ph type="pic" sz="quarter" idx="14" hasCustomPrompt="1"/>
          </p:nvPr>
        </p:nvSpPr>
        <p:spPr>
          <a:xfrm>
            <a:off x="5983923"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endParaRPr lang="fr-FR"/>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2046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contenu et image-gauch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8"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6" name="Espace réservé pour une image  3"/>
          <p:cNvSpPr>
            <a:spLocks noGrp="1"/>
          </p:cNvSpPr>
          <p:nvPr>
            <p:ph type="pic" sz="quarter" idx="14" hasCustomPrompt="1"/>
          </p:nvPr>
        </p:nvSpPr>
        <p:spPr>
          <a:xfrm>
            <a:off x="0"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a:t>Modifiez le style du titre</a:t>
            </a:r>
            <a:endParaRPr lang="fr-CA" dirty="0"/>
          </a:p>
        </p:txBody>
      </p:sp>
      <p:sp>
        <p:nvSpPr>
          <p:cNvPr id="10" name="Espace réservé de la date 9"/>
          <p:cNvSpPr>
            <a:spLocks noGrp="1"/>
          </p:cNvSpPr>
          <p:nvPr>
            <p:ph type="dt" sz="half" idx="15"/>
          </p:nvPr>
        </p:nvSpPr>
        <p:spPr/>
        <p:txBody>
          <a:bodyPr/>
          <a:lstStyle/>
          <a:p>
            <a:fld id="{91DE1C0A-97EF-BD4F-827E-D26DF4FE8241}" type="datetimeFigureOut">
              <a:rPr lang="fr-FR" smtClean="0"/>
              <a:pPr/>
              <a:t>20/08/2019</a:t>
            </a:fld>
            <a:endParaRPr lang="fr-FR"/>
          </a:p>
        </p:txBody>
      </p:sp>
      <p:sp>
        <p:nvSpPr>
          <p:cNvPr id="21" name="Espace réservé du pied de page 20"/>
          <p:cNvSpPr>
            <a:spLocks noGrp="1"/>
          </p:cNvSpPr>
          <p:nvPr>
            <p:ph type="ftr" sz="quarter" idx="16"/>
          </p:nvPr>
        </p:nvSpPr>
        <p:spPr/>
        <p:txBody>
          <a:bodyPr/>
          <a:lstStyle/>
          <a:p>
            <a:endParaRPr lang="fr-FR"/>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40049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contenu et image-gauche (2)">
    <p:bg>
      <p:bgPr>
        <a:solidFill>
          <a:schemeClr val="bg2"/>
        </a:solidFill>
        <a:effectLst/>
      </p:bgPr>
    </p:bg>
    <p:spTree>
      <p:nvGrpSpPr>
        <p:cNvPr id="1" name=""/>
        <p:cNvGrpSpPr/>
        <p:nvPr/>
      </p:nvGrpSpPr>
      <p:grpSpPr>
        <a:xfrm>
          <a:off x="0" y="0"/>
          <a:ext cx="0" cy="0"/>
          <a:chOff x="0" y="0"/>
          <a:chExt cx="0" cy="0"/>
        </a:xfrm>
      </p:grpSpPr>
      <p:sp>
        <p:nvSpPr>
          <p:cNvPr id="11"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6" name="Espace réservé pour une image  3"/>
          <p:cNvSpPr>
            <a:spLocks noGrp="1"/>
          </p:cNvSpPr>
          <p:nvPr>
            <p:ph type="pic" sz="quarter" idx="14" hasCustomPrompt="1"/>
          </p:nvPr>
        </p:nvSpPr>
        <p:spPr>
          <a:xfrm>
            <a:off x="0"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endParaRPr lang="fr-FR"/>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23347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contenu et image (1)">
    <p:bg>
      <p:bgPr>
        <a:solidFill>
          <a:schemeClr val="accent1"/>
        </a:solidFill>
        <a:effectLst/>
      </p:bgPr>
    </p:bg>
    <p:spTree>
      <p:nvGrpSpPr>
        <p:cNvPr id="1" name=""/>
        <p:cNvGrpSpPr/>
        <p:nvPr/>
      </p:nvGrpSpPr>
      <p:grpSpPr>
        <a:xfrm>
          <a:off x="0" y="0"/>
          <a:ext cx="0" cy="0"/>
          <a:chOff x="0" y="0"/>
          <a:chExt cx="0" cy="0"/>
        </a:xfrm>
      </p:grpSpPr>
      <p:sp>
        <p:nvSpPr>
          <p:cNvPr id="12" name="Rectangle-bas"/>
          <p:cNvSpPr/>
          <p:nvPr/>
        </p:nvSpPr>
        <p:spPr>
          <a:xfrm>
            <a:off x="0" y="6040800"/>
            <a:ext cx="9144000" cy="8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7" name="Espace réservé de la date 6"/>
          <p:cNvSpPr>
            <a:spLocks noGrp="1"/>
          </p:cNvSpPr>
          <p:nvPr>
            <p:ph type="dt" sz="half" idx="15"/>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9" name="Espace réservé du pied de page 8"/>
          <p:cNvSpPr>
            <a:spLocks noGrp="1"/>
          </p:cNvSpPr>
          <p:nvPr>
            <p:ph type="ftr" sz="quarter" idx="16"/>
          </p:nvPr>
        </p:nvSpPr>
        <p:spPr/>
        <p:txBody>
          <a:bodyPr/>
          <a:lstStyle>
            <a:lvl1pPr>
              <a:defRPr>
                <a:solidFill>
                  <a:schemeClr val="accent2"/>
                </a:solidFill>
              </a:defRPr>
            </a:lvl1pPr>
          </a:lstStyle>
          <a:p>
            <a:endParaRPr lang="fr-FR"/>
          </a:p>
        </p:txBody>
      </p:sp>
      <p:sp>
        <p:nvSpPr>
          <p:cNvPr id="11" name="Espace réservé du numéro de diapositive 10"/>
          <p:cNvSpPr>
            <a:spLocks noGrp="1"/>
          </p:cNvSpPr>
          <p:nvPr>
            <p:ph type="sldNum" sz="quarter" idx="17"/>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16" name="Espace réservé pour une image  3"/>
          <p:cNvSpPr>
            <a:spLocks noGrp="1"/>
          </p:cNvSpPr>
          <p:nvPr>
            <p:ph type="pic" sz="quarter" idx="14" hasCustomPrompt="1"/>
          </p:nvPr>
        </p:nvSpPr>
        <p:spPr>
          <a:xfrm>
            <a:off x="0" y="0"/>
            <a:ext cx="604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bg1"/>
                </a:solidFill>
              </a:defRPr>
            </a:lvl1pPr>
            <a:lvl2pPr marL="360000" indent="-180000">
              <a:lnSpc>
                <a:spcPct val="100000"/>
              </a:lnSpc>
              <a:spcBef>
                <a:spcPts val="300"/>
              </a:spcBef>
              <a:spcAft>
                <a:spcPts val="0"/>
              </a:spcAft>
              <a:buSzPct val="130000"/>
              <a:defRPr sz="16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4985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contenu et image (2)">
    <p:bg>
      <p:bgPr>
        <a:solidFill>
          <a:schemeClr val="bg2"/>
        </a:solidFill>
        <a:effectLst/>
      </p:bgPr>
    </p:bg>
    <p:spTree>
      <p:nvGrpSpPr>
        <p:cNvPr id="1" name=""/>
        <p:cNvGrpSpPr/>
        <p:nvPr/>
      </p:nvGrpSpPr>
      <p:grpSpPr>
        <a:xfrm>
          <a:off x="0" y="0"/>
          <a:ext cx="0" cy="0"/>
          <a:chOff x="0" y="0"/>
          <a:chExt cx="0" cy="0"/>
        </a:xfrm>
      </p:grpSpPr>
      <p:sp>
        <p:nvSpPr>
          <p:cNvPr id="12"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3"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7" name="Espace réservé de la date 6"/>
          <p:cNvSpPr>
            <a:spLocks noGrp="1"/>
          </p:cNvSpPr>
          <p:nvPr>
            <p:ph type="dt" sz="half" idx="15"/>
          </p:nvPr>
        </p:nvSpPr>
        <p:spPr/>
        <p:txBody>
          <a:bodyPr/>
          <a:lstStyle>
            <a:lvl1pPr>
              <a:defRPr>
                <a:solidFill>
                  <a:schemeClr val="accent1"/>
                </a:solidFill>
              </a:defRPr>
            </a:lvl1pPr>
          </a:lstStyle>
          <a:p>
            <a:fld id="{91DE1C0A-97EF-BD4F-827E-D26DF4FE8241}" type="datetimeFigureOut">
              <a:rPr lang="fr-FR" smtClean="0"/>
              <a:pPr/>
              <a:t>20/08/2019</a:t>
            </a:fld>
            <a:endParaRPr lang="fr-FR"/>
          </a:p>
        </p:txBody>
      </p:sp>
      <p:sp>
        <p:nvSpPr>
          <p:cNvPr id="9" name="Espace réservé du pied de page 8"/>
          <p:cNvSpPr>
            <a:spLocks noGrp="1"/>
          </p:cNvSpPr>
          <p:nvPr>
            <p:ph type="ftr" sz="quarter" idx="16"/>
          </p:nvPr>
        </p:nvSpPr>
        <p:spPr/>
        <p:txBody>
          <a:bodyPr/>
          <a:lstStyle>
            <a:lvl1pPr>
              <a:defRPr>
                <a:solidFill>
                  <a:schemeClr val="accent1"/>
                </a:solidFill>
              </a:defRPr>
            </a:lvl1pPr>
          </a:lstStyle>
          <a:p>
            <a:endParaRPr lang="fr-FR"/>
          </a:p>
        </p:txBody>
      </p:sp>
      <p:sp>
        <p:nvSpPr>
          <p:cNvPr id="11" name="Espace réservé du numéro de diapositive 10"/>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16" name="Espace réservé pour une image  3"/>
          <p:cNvSpPr>
            <a:spLocks noGrp="1"/>
          </p:cNvSpPr>
          <p:nvPr>
            <p:ph type="pic" sz="quarter" idx="14" hasCustomPrompt="1"/>
          </p:nvPr>
        </p:nvSpPr>
        <p:spPr>
          <a:xfrm>
            <a:off x="0" y="0"/>
            <a:ext cx="6040800" cy="6040800"/>
          </a:xfrm>
          <a:blipFill dpi="0" rotWithShape="1">
            <a:blip r:embed="rId3"/>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accent1"/>
                </a:solidFill>
              </a:defRPr>
            </a:lvl1pPr>
            <a:lvl2pPr marL="360000" indent="-180000">
              <a:lnSpc>
                <a:spcPct val="100000"/>
              </a:lnSpc>
              <a:spcBef>
                <a:spcPts val="300"/>
              </a:spcBef>
              <a:spcAft>
                <a:spcPts val="0"/>
              </a:spcAft>
              <a:buSzPct val="130000"/>
              <a:defRPr sz="1600">
                <a:solidFill>
                  <a:schemeClr val="accent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36199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FIN">
    <p:spTree>
      <p:nvGrpSpPr>
        <p:cNvPr id="1" name=""/>
        <p:cNvGrpSpPr/>
        <p:nvPr/>
      </p:nvGrpSpPr>
      <p:grpSpPr>
        <a:xfrm>
          <a:off x="0" y="0"/>
          <a:ext cx="0" cy="0"/>
          <a:chOff x="0" y="0"/>
          <a:chExt cx="0" cy="0"/>
        </a:xfrm>
      </p:grpSpPr>
      <p:pic>
        <p:nvPicPr>
          <p:cNvPr id="7" name="Image-tour"/>
          <p:cNvPicPr>
            <a:picLocks noChangeAspect="1"/>
          </p:cNvPicPr>
          <p:nvPr/>
        </p:nvPicPr>
        <p:blipFill rotWithShape="1">
          <a:blip r:embed="rId2" cstate="print">
            <a:extLst>
              <a:ext uri="{28A0092B-C50C-407E-A947-70E740481C1C}">
                <a14:useLocalDpi xmlns:a14="http://schemas.microsoft.com/office/drawing/2010/main" val="0"/>
              </a:ext>
            </a:extLst>
          </a:blip>
          <a:srcRect l="12517" t="311" r="12382" b="12882"/>
          <a:stretch/>
        </p:blipFill>
        <p:spPr>
          <a:xfrm>
            <a:off x="0" y="-16042"/>
            <a:ext cx="9144000" cy="6886861"/>
          </a:xfrm>
          <a:prstGeom prst="rect">
            <a:avLst/>
          </a:prstGeom>
        </p:spPr>
      </p:pic>
      <p:sp>
        <p:nvSpPr>
          <p:cNvPr id="4" name="Rectangle -bleu"/>
          <p:cNvSpPr/>
          <p:nvPr/>
        </p:nvSpPr>
        <p:spPr>
          <a:xfrm>
            <a:off x="4346408" y="753979"/>
            <a:ext cx="3348000" cy="34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logoUd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755" y="1763075"/>
            <a:ext cx="2381643" cy="1436400"/>
          </a:xfrm>
          <a:prstGeom prst="rect">
            <a:avLst/>
          </a:prstGeom>
        </p:spPr>
      </p:pic>
    </p:spTree>
    <p:extLst>
      <p:ext uri="{BB962C8B-B14F-4D97-AF65-F5344CB8AC3E}">
        <p14:creationId xmlns:p14="http://schemas.microsoft.com/office/powerpoint/2010/main" val="29324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1)">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chor="t">
            <a:normAutofit/>
          </a:bodyPr>
          <a:lstStyle>
            <a:lvl1pPr marL="0" indent="0" algn="r">
              <a:buNone/>
              <a:defRPr sz="1800">
                <a:solidFill>
                  <a:schemeClr val="bg1"/>
                </a:solidFill>
              </a:defRPr>
            </a:lvl1pPr>
          </a:lstStyle>
          <a:p>
            <a:r>
              <a:rPr lang="fr-CA" dirty="0"/>
              <a:t>Cliquez sur l’icône pour modifier l’image</a:t>
            </a:r>
          </a:p>
        </p:txBody>
      </p:sp>
      <p:pic>
        <p:nvPicPr>
          <p:cNvPr id="9" name="logoUd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7" name="Espace réservé de la date 6"/>
          <p:cNvSpPr>
            <a:spLocks noGrp="1"/>
          </p:cNvSpPr>
          <p:nvPr>
            <p:ph type="dt" sz="half" idx="11"/>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10" name="Espace réservé du pied de page 9"/>
          <p:cNvSpPr>
            <a:spLocks noGrp="1"/>
          </p:cNvSpPr>
          <p:nvPr>
            <p:ph type="ftr" sz="quarter" idx="12"/>
          </p:nvPr>
        </p:nvSpPr>
        <p:spPr/>
        <p:txBody>
          <a:bodyPr/>
          <a:lstStyle>
            <a:lvl1pPr>
              <a:defRPr>
                <a:solidFill>
                  <a:schemeClr val="accent2"/>
                </a:solidFill>
              </a:defRPr>
            </a:lvl1pPr>
          </a:lstStyle>
          <a:p>
            <a:endParaRPr lang="fr-FR"/>
          </a:p>
        </p:txBody>
      </p:sp>
      <p:sp>
        <p:nvSpPr>
          <p:cNvPr id="11" name="Espace réservé du numéro de diapositive 10"/>
          <p:cNvSpPr>
            <a:spLocks noGrp="1"/>
          </p:cNvSpPr>
          <p:nvPr>
            <p:ph type="sldNum" sz="quarter" idx="13"/>
          </p:nvPr>
        </p:nvSpPr>
        <p:spPr/>
        <p:txBody>
          <a:bodyPr/>
          <a:lstStyle/>
          <a:p>
            <a:fld id="{98AC015E-5706-4044-977F-EA100E069DB6}" type="slidenum">
              <a:rPr lang="fr-FR" smtClean="0"/>
              <a:pPr/>
              <a:t>‹N°›</a:t>
            </a:fld>
            <a:endParaRPr lang="fr-FR"/>
          </a:p>
        </p:txBody>
      </p:sp>
    </p:spTree>
    <p:extLst>
      <p:ext uri="{BB962C8B-B14F-4D97-AF65-F5344CB8AC3E}">
        <p14:creationId xmlns:p14="http://schemas.microsoft.com/office/powerpoint/2010/main" val="76608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2)">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5" name="Espace réservé pour une image  4"/>
          <p:cNvSpPr>
            <a:spLocks noGrp="1"/>
          </p:cNvSpPr>
          <p:nvPr>
            <p:ph type="pic" sz="quarter" idx="10" hasCustomPrompt="1"/>
          </p:nvPr>
        </p:nvSpPr>
        <p:spPr>
          <a:xfrm>
            <a:off x="0" y="-1"/>
            <a:ext cx="9144000" cy="6040800"/>
          </a:xfrm>
          <a:blipFill dpi="0" rotWithShape="1">
            <a:blip r:embed="rId3"/>
            <a:srcRect/>
            <a:stretch>
              <a:fillRect/>
            </a:stretch>
          </a:blipFill>
        </p:spPr>
        <p:txBody>
          <a:bodyPr>
            <a:normAutofit/>
          </a:bodyPr>
          <a:lstStyle>
            <a:lvl1pPr marL="0" indent="0" algn="r">
              <a:buNone/>
              <a:defRPr sz="1800">
                <a:solidFill>
                  <a:schemeClr val="bg1"/>
                </a:solidFill>
              </a:defRPr>
            </a:lvl1pPr>
          </a:lstStyle>
          <a:p>
            <a:r>
              <a:rPr lang="fr-CA" dirty="0"/>
              <a:t>Cliquez sur l’icône pour modifier l’image</a:t>
            </a:r>
          </a:p>
        </p:txBody>
      </p:sp>
      <p:sp>
        <p:nvSpPr>
          <p:cNvPr id="2" name="Espace réservé de la date 1"/>
          <p:cNvSpPr>
            <a:spLocks noGrp="1"/>
          </p:cNvSpPr>
          <p:nvPr>
            <p:ph type="dt" sz="half" idx="11"/>
          </p:nvPr>
        </p:nvSpPr>
        <p:spPr/>
        <p:txBody>
          <a:bodyPr/>
          <a:lstStyle/>
          <a:p>
            <a:fld id="{91DE1C0A-97EF-BD4F-827E-D26DF4FE8241}" type="datetimeFigureOut">
              <a:rPr lang="fr-FR" smtClean="0"/>
              <a:pPr/>
              <a:t>20/08/2019</a:t>
            </a:fld>
            <a:endParaRPr lang="fr-FR"/>
          </a:p>
        </p:txBody>
      </p:sp>
      <p:sp>
        <p:nvSpPr>
          <p:cNvPr id="3" name="Espace réservé du pied de page 2"/>
          <p:cNvSpPr>
            <a:spLocks noGrp="1"/>
          </p:cNvSpPr>
          <p:nvPr>
            <p:ph type="ftr" sz="quarter" idx="12"/>
          </p:nvPr>
        </p:nvSpPr>
        <p:spPr/>
        <p:txBody>
          <a:bodyPr/>
          <a:lstStyle/>
          <a:p>
            <a:endParaRPr lang="fr-FR"/>
          </a:p>
        </p:txBody>
      </p:sp>
      <p:sp>
        <p:nvSpPr>
          <p:cNvPr id="4" name="Espace réservé du numéro de diapositive 3"/>
          <p:cNvSpPr>
            <a:spLocks noGrp="1"/>
          </p:cNvSpPr>
          <p:nvPr>
            <p:ph type="sldNum" sz="quarter" idx="13"/>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90698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ide-avec logo">
    <p:bg>
      <p:bgPr>
        <a:solidFill>
          <a:schemeClr val="bg1"/>
        </a:solidFill>
        <a:effectLst/>
      </p:bgPr>
    </p:bg>
    <p:spTree>
      <p:nvGrpSpPr>
        <p:cNvPr id="1" name=""/>
        <p:cNvGrpSpPr/>
        <p:nvPr/>
      </p:nvGrpSpPr>
      <p:grpSpPr>
        <a:xfrm>
          <a:off x="0" y="0"/>
          <a:ext cx="0" cy="0"/>
          <a:chOff x="0" y="0"/>
          <a:chExt cx="0" cy="0"/>
        </a:xfrm>
      </p:grpSpPr>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199529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ide">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394073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ide(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5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aphique 1 - horizontal">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37132" y="2034000"/>
            <a:ext cx="8271881" cy="3888000"/>
          </a:xfrm>
        </p:spPr>
        <p:txBody>
          <a:bodyPr/>
          <a:lstStyle>
            <a:lvl4pPr>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6" name="Rectangle-haut"/>
          <p:cNvSpPr/>
          <p:nvPr/>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4" name="Espace réservé de la date 3"/>
          <p:cNvSpPr>
            <a:spLocks noGrp="1"/>
          </p:cNvSpPr>
          <p:nvPr>
            <p:ph type="dt" sz="half" idx="20"/>
          </p:nvPr>
        </p:nvSpPr>
        <p:spPr/>
        <p:txBody>
          <a:bodyPr/>
          <a:lstStyle/>
          <a:p>
            <a:fld id="{91DE1C0A-97EF-BD4F-827E-D26DF4FE8241}" type="datetimeFigureOut">
              <a:rPr lang="fr-FR" smtClean="0"/>
              <a:pPr/>
              <a:t>20/08/2019</a:t>
            </a:fld>
            <a:endParaRPr lang="fr-FR"/>
          </a:p>
        </p:txBody>
      </p:sp>
      <p:sp>
        <p:nvSpPr>
          <p:cNvPr id="6" name="Espace réservé du pied de page 5"/>
          <p:cNvSpPr>
            <a:spLocks noGrp="1"/>
          </p:cNvSpPr>
          <p:nvPr>
            <p:ph type="ftr" sz="quarter" idx="21"/>
          </p:nvPr>
        </p:nvSpPr>
        <p:spPr/>
        <p:txBody>
          <a:bodyPr/>
          <a:lstStyle/>
          <a:p>
            <a:endParaRPr lang="fr-FR"/>
          </a:p>
        </p:txBody>
      </p:sp>
      <p:sp>
        <p:nvSpPr>
          <p:cNvPr id="7" name="Espace réservé du numéro de diapositive 6"/>
          <p:cNvSpPr>
            <a:spLocks noGrp="1"/>
          </p:cNvSpPr>
          <p:nvPr>
            <p:ph type="sldNum" sz="quarter" idx="22"/>
          </p:nvPr>
        </p:nvSpPr>
        <p:spPr/>
        <p:txBody>
          <a:bodyPr/>
          <a:lstStyle/>
          <a:p>
            <a:fld id="{98AC015E-5706-4044-977F-EA100E069DB6}" type="slidenum">
              <a:rPr lang="fr-FR" smtClean="0"/>
              <a:pPr/>
              <a:t>‹N°›</a:t>
            </a:fld>
            <a:endParaRPr lang="fr-F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340623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ique 1 - horizontal-bandeBleu">
    <p:bg>
      <p:bgPr>
        <a:solidFill>
          <a:schemeClr val="bg1"/>
        </a:solidFill>
        <a:effectLst/>
      </p:bgPr>
    </p:bg>
    <p:spTree>
      <p:nvGrpSpPr>
        <p:cNvPr id="1" name=""/>
        <p:cNvGrpSpPr/>
        <p:nvPr/>
      </p:nvGrpSpPr>
      <p:grpSpPr>
        <a:xfrm>
          <a:off x="0" y="0"/>
          <a:ext cx="0" cy="0"/>
          <a:chOff x="0" y="0"/>
          <a:chExt cx="0" cy="0"/>
        </a:xfrm>
      </p:grpSpPr>
      <p:sp>
        <p:nvSpPr>
          <p:cNvPr id="10"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haut"/>
          <p:cNvSpPr/>
          <p:nvPr/>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6" name="Espace réservé du pied de page 5"/>
          <p:cNvSpPr>
            <a:spLocks noGrp="1"/>
          </p:cNvSpPr>
          <p:nvPr>
            <p:ph type="ftr" sz="quarter" idx="21"/>
          </p:nvPr>
        </p:nvSpPr>
        <p:spPr/>
        <p:txBody>
          <a:bodyPr/>
          <a:lstStyle>
            <a:lvl1pPr>
              <a:defRPr>
                <a:solidFill>
                  <a:schemeClr val="accent2"/>
                </a:solidFill>
              </a:defRPr>
            </a:lvl1pPr>
          </a:lstStyle>
          <a:p>
            <a:endParaRPr lang="fr-FR"/>
          </a:p>
        </p:txBody>
      </p:sp>
      <p:sp>
        <p:nvSpPr>
          <p:cNvPr id="7" name="Espace réservé du numéro de diapositive 6"/>
          <p:cNvSpPr>
            <a:spLocks noGrp="1"/>
          </p:cNvSpPr>
          <p:nvPr>
            <p:ph type="sldNum" sz="quarter" idx="22"/>
          </p:nvPr>
        </p:nvSpPr>
        <p:spPr/>
        <p:txBody>
          <a:bodyPr/>
          <a:lstStyle/>
          <a:p>
            <a:fld id="{98AC015E-5706-4044-977F-EA100E069DB6}" type="slidenum">
              <a:rPr lang="fr-FR" smtClean="0"/>
              <a:pPr/>
              <a:t>‹N°›</a:t>
            </a:fld>
            <a:endParaRPr lang="fr-FR"/>
          </a:p>
        </p:txBody>
      </p:sp>
      <p:sp>
        <p:nvSpPr>
          <p:cNvPr id="5" name="Espace réservé du contenu 4"/>
          <p:cNvSpPr>
            <a:spLocks noGrp="1"/>
          </p:cNvSpPr>
          <p:nvPr>
            <p:ph sz="quarter" idx="19"/>
          </p:nvPr>
        </p:nvSpPr>
        <p:spPr>
          <a:xfrm>
            <a:off x="337132" y="2033340"/>
            <a:ext cx="8271881" cy="3886770"/>
          </a:xfrm>
        </p:spPr>
        <p:txBody>
          <a:bodyPr/>
          <a:lstStyle>
            <a:lvl4pPr>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1"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Tree>
    <p:extLst>
      <p:ext uri="{BB962C8B-B14F-4D97-AF65-F5344CB8AC3E}">
        <p14:creationId xmlns:p14="http://schemas.microsoft.com/office/powerpoint/2010/main" val="19091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ous-titre, GRAPHIQUE (1)">
    <p:bg>
      <p:bgPr>
        <a:solidFill>
          <a:schemeClr val="tx2"/>
        </a:solidFill>
        <a:effectLst/>
      </p:bgPr>
    </p:bg>
    <p:spTree>
      <p:nvGrpSpPr>
        <p:cNvPr id="1" name=""/>
        <p:cNvGrpSpPr/>
        <p:nvPr/>
      </p:nvGrpSpPr>
      <p:grpSpPr>
        <a:xfrm>
          <a:off x="0" y="0"/>
          <a:ext cx="0" cy="0"/>
          <a:chOff x="0" y="0"/>
          <a:chExt cx="0" cy="0"/>
        </a:xfrm>
      </p:grpSpPr>
      <p:sp>
        <p:nvSpPr>
          <p:cNvPr id="6" name="Rectangle-droite"/>
          <p:cNvSpPr/>
          <p:nvPr/>
        </p:nvSpPr>
        <p:spPr>
          <a:xfrm>
            <a:off x="0" y="0"/>
            <a:ext cx="3160077" cy="685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a:t>Modifiez le style du titre</a:t>
            </a:r>
            <a:endParaRPr lang="fr-CA" dirty="0"/>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bg1"/>
                </a:solidFill>
              </a:defRPr>
            </a:lvl1pPr>
          </a:lstStyle>
          <a:p>
            <a:r>
              <a:rPr lang="fr-FR"/>
              <a:t>Cliquez sur l'icône pour ajouter un graphique</a:t>
            </a:r>
            <a:endParaRPr lang="fr-CA"/>
          </a:p>
        </p:txBody>
      </p:sp>
      <p:pic>
        <p:nvPicPr>
          <p:cNvPr id="9"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6" y="6040800"/>
            <a:ext cx="2920385" cy="817200"/>
          </a:xfrm>
          <a:prstGeom prst="rect">
            <a:avLst/>
          </a:prstGeom>
        </p:spPr>
      </p:pic>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lvl1pPr>
            <a:lvl2pPr marL="360000" indent="-180000">
              <a:defRPr sz="1800"/>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355505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sous-titre, GRAPHIQUE (2)">
    <p:bg>
      <p:bgPr>
        <a:solidFill>
          <a:schemeClr val="bg2"/>
        </a:solidFill>
        <a:effectLst/>
      </p:bgPr>
    </p:bg>
    <p:spTree>
      <p:nvGrpSpPr>
        <p:cNvPr id="1" name=""/>
        <p:cNvGrpSpPr/>
        <p:nvPr/>
      </p:nvGrpSpPr>
      <p:grpSpPr>
        <a:xfrm>
          <a:off x="0" y="0"/>
          <a:ext cx="0" cy="0"/>
          <a:chOff x="0" y="0"/>
          <a:chExt cx="0" cy="0"/>
        </a:xfrm>
      </p:grpSpPr>
      <p:sp>
        <p:nvSpPr>
          <p:cNvPr id="6" name="Rectangle-droite"/>
          <p:cNvSpPr/>
          <p:nvPr/>
        </p:nvSpPr>
        <p:spPr>
          <a:xfrm>
            <a:off x="0" y="-1"/>
            <a:ext cx="3160077" cy="685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logoUdeM-fo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6" y="6039126"/>
            <a:ext cx="2919663" cy="816999"/>
          </a:xfrm>
          <a:prstGeom prst="rect">
            <a:avLst/>
          </a:prstGeom>
        </p:spPr>
      </p:pic>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tx2"/>
                </a:solidFill>
              </a:defRPr>
            </a:lvl1pPr>
          </a:lstStyle>
          <a:p>
            <a:r>
              <a:rPr lang="fr-FR"/>
              <a:t>Cliquez sur l'icône pour ajouter un graphique</a:t>
            </a: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a:t>Modifiez le style du titre</a:t>
            </a:r>
            <a:endParaRPr lang="fr-CA" dirty="0"/>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solidFill>
                  <a:schemeClr val="bg1"/>
                </a:solidFill>
              </a:defRPr>
            </a:lvl1pPr>
            <a:lvl2pPr marL="358775" indent="-180000">
              <a:defRPr sz="1800">
                <a:solidFill>
                  <a:schemeClr val="bg1"/>
                </a:solidFill>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16798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QUE - texte-à-gauche - fonce">
    <p:bg>
      <p:bgPr>
        <a:solidFill>
          <a:schemeClr val="bg2"/>
        </a:solidFill>
        <a:effectLst/>
      </p:bgPr>
    </p:bg>
    <p:spTree>
      <p:nvGrpSpPr>
        <p:cNvPr id="1" name=""/>
        <p:cNvGrpSpPr/>
        <p:nvPr/>
      </p:nvGrpSpPr>
      <p:grpSpPr>
        <a:xfrm>
          <a:off x="0" y="0"/>
          <a:ext cx="0" cy="0"/>
          <a:chOff x="0" y="0"/>
          <a:chExt cx="0" cy="0"/>
        </a:xfrm>
      </p:grpSpPr>
      <p:sp>
        <p:nvSpPr>
          <p:cNvPr id="9" name="Rectangle -bleu fonce"/>
          <p:cNvSpPr/>
          <p:nvPr/>
        </p:nvSpPr>
        <p:spPr>
          <a:xfrm>
            <a:off x="0" y="0"/>
            <a:ext cx="24054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8" name="logoUdeM-droit"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688" y="6033367"/>
            <a:ext cx="2204312" cy="822432"/>
          </a:xfrm>
          <a:prstGeom prst="rect">
            <a:avLst/>
          </a:prstGeom>
        </p:spPr>
      </p:pic>
      <p:pic>
        <p:nvPicPr>
          <p:cNvPr id="12" name="logoUdeM-gauch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7" y="6031399"/>
            <a:ext cx="2209584" cy="824400"/>
          </a:xfrm>
          <a:prstGeom prst="rect">
            <a:avLst/>
          </a:prstGeom>
        </p:spPr>
      </p:pic>
      <p:sp>
        <p:nvSpPr>
          <p:cNvPr id="11" name="Espace réservé du graphique 10"/>
          <p:cNvSpPr>
            <a:spLocks noGrp="1"/>
          </p:cNvSpPr>
          <p:nvPr>
            <p:ph type="chart" sz="quarter" idx="11"/>
          </p:nvPr>
        </p:nvSpPr>
        <p:spPr>
          <a:xfrm>
            <a:off x="2868989" y="552451"/>
            <a:ext cx="6017049" cy="5093607"/>
          </a:xfrm>
        </p:spPr>
        <p:txBody>
          <a:bodyPr>
            <a:normAutofit/>
          </a:bodyPr>
          <a:lstStyle>
            <a:lvl1pPr marL="0" indent="0">
              <a:buNone/>
              <a:defRPr sz="1350">
                <a:solidFill>
                  <a:schemeClr val="tx1"/>
                </a:solidFill>
              </a:defRPr>
            </a:lvl1pPr>
          </a:lstStyle>
          <a:p>
            <a:r>
              <a:rPr lang="fr-FR"/>
              <a:t>Cliquez sur l'icône pour ajouter un graphique</a:t>
            </a:r>
            <a:endParaRPr lang="fr-CA"/>
          </a:p>
        </p:txBody>
      </p:sp>
      <p:sp>
        <p:nvSpPr>
          <p:cNvPr id="7" name="Espace réservé du texte 6"/>
          <p:cNvSpPr>
            <a:spLocks noGrp="1"/>
          </p:cNvSpPr>
          <p:nvPr>
            <p:ph type="body" sz="quarter" idx="12"/>
          </p:nvPr>
        </p:nvSpPr>
        <p:spPr>
          <a:xfrm>
            <a:off x="257175" y="552451"/>
            <a:ext cx="1890713" cy="5478948"/>
          </a:xfrm>
        </p:spPr>
        <p:txBody>
          <a:bodyPr/>
          <a:lstStyle>
            <a:lvl1pPr marL="0" indent="0">
              <a:spcBef>
                <a:spcPts val="1350"/>
              </a:spcBef>
              <a:buNone/>
              <a:defRPr sz="4050">
                <a:solidFill>
                  <a:schemeClr val="accent2"/>
                </a:solidFill>
              </a:defRPr>
            </a:lvl1pPr>
            <a:lvl2pPr marL="128588" indent="0">
              <a:spcAft>
                <a:spcPts val="900"/>
              </a:spcAft>
              <a:buNone/>
              <a:defRPr>
                <a:solidFill>
                  <a:schemeClr val="bg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p:txBody>
      </p:sp>
      <p:sp>
        <p:nvSpPr>
          <p:cNvPr id="4" name="Espace réservé du numéro de diapositive 3" hidden="1"/>
          <p:cNvSpPr>
            <a:spLocks noGrp="1"/>
          </p:cNvSpPr>
          <p:nvPr>
            <p:ph type="sldNum" sz="quarter" idx="15"/>
          </p:nvPr>
        </p:nvSpPr>
        <p:spPr/>
        <p:txBody>
          <a:bodyPr/>
          <a:lstStyle/>
          <a:p>
            <a:fld id="{98AC015E-5706-4044-977F-EA100E069DB6}" type="slidenum">
              <a:rPr lang="fr-FR" smtClean="0"/>
              <a:pPr/>
              <a:t>‹N°›</a:t>
            </a:fld>
            <a:endParaRPr lang="fr-FR"/>
          </a:p>
        </p:txBody>
      </p:sp>
    </p:spTree>
    <p:extLst>
      <p:ext uri="{BB962C8B-B14F-4D97-AF65-F5344CB8AC3E}">
        <p14:creationId xmlns:p14="http://schemas.microsoft.com/office/powerpoint/2010/main" val="14708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 bleu - Titre et sous-titre">
    <p:bg>
      <p:bgPr>
        <a:solidFill>
          <a:schemeClr val="tx2"/>
        </a:solidFill>
        <a:effectLst/>
      </p:bgPr>
    </p:bg>
    <p:spTree>
      <p:nvGrpSpPr>
        <p:cNvPr id="1" name=""/>
        <p:cNvGrpSpPr/>
        <p:nvPr/>
      </p:nvGrpSpPr>
      <p:grpSpPr>
        <a:xfrm>
          <a:off x="0" y="0"/>
          <a:ext cx="0" cy="0"/>
          <a:chOff x="0" y="0"/>
          <a:chExt cx="0" cy="0"/>
        </a:xfrm>
      </p:grpSpPr>
      <p:pic>
        <p:nvPicPr>
          <p:cNvPr id="13"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5" name="Espace réservé de la date 14"/>
          <p:cNvSpPr>
            <a:spLocks noGrp="1"/>
          </p:cNvSpPr>
          <p:nvPr>
            <p:ph type="dt" sz="half" idx="11"/>
          </p:nvPr>
        </p:nvSpPr>
        <p:spPr/>
        <p:txBody>
          <a:bodyPr/>
          <a:lstStyle>
            <a:lvl1pPr>
              <a:defRPr>
                <a:solidFill>
                  <a:schemeClr val="bg2"/>
                </a:solidFill>
              </a:defRPr>
            </a:lvl1pPr>
          </a:lstStyle>
          <a:p>
            <a:fld id="{91DE1C0A-97EF-BD4F-827E-D26DF4FE8241}" type="datetimeFigureOut">
              <a:rPr lang="fr-FR" smtClean="0"/>
              <a:pPr/>
              <a:t>20/08/2019</a:t>
            </a:fld>
            <a:endParaRPr lang="fr-FR"/>
          </a:p>
        </p:txBody>
      </p:sp>
      <p:sp>
        <p:nvSpPr>
          <p:cNvPr id="16" name="Espace réservé du pied de page 15"/>
          <p:cNvSpPr>
            <a:spLocks noGrp="1"/>
          </p:cNvSpPr>
          <p:nvPr>
            <p:ph type="ftr" sz="quarter" idx="12"/>
          </p:nvPr>
        </p:nvSpPr>
        <p:spPr/>
        <p:txBody>
          <a:bodyPr/>
          <a:lstStyle>
            <a:lvl1pPr>
              <a:defRPr>
                <a:solidFill>
                  <a:schemeClr val="bg2"/>
                </a:solidFill>
              </a:defRPr>
            </a:lvl1pPr>
          </a:lstStyle>
          <a:p>
            <a:endParaRPr lang="fr-FR"/>
          </a:p>
        </p:txBody>
      </p:sp>
      <p:sp>
        <p:nvSpPr>
          <p:cNvPr id="17" name="Espace réservé du numéro de diapositive 16"/>
          <p:cNvSpPr>
            <a:spLocks noGrp="1"/>
          </p:cNvSpPr>
          <p:nvPr>
            <p:ph type="sldNum" sz="quarter" idx="13"/>
          </p:nvPr>
        </p:nvSpPr>
        <p:spPr/>
        <p:txBody>
          <a:bodyPr/>
          <a:lstStyle/>
          <a:p>
            <a:fld id="{98AC015E-5706-4044-977F-EA100E069DB6}" type="slidenum">
              <a:rPr lang="fr-FR" smtClean="0"/>
              <a:pPr/>
              <a:t>‹N°›</a:t>
            </a:fld>
            <a:endParaRPr lang="fr-FR"/>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159974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DE1C0A-97EF-BD4F-827E-D26DF4FE8241}" type="datetimeFigureOut">
              <a:rPr lang="fr-FR" smtClean="0"/>
              <a:pPr/>
              <a:t>20/08/2019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AC015E-5706-4044-977F-EA100E069DB6}" type="slidenum">
              <a:rPr lang="fr-FR" smtClean="0"/>
              <a:pPr/>
              <a:t>‹N°›</a:t>
            </a:fld>
            <a:endParaRPr lang="fr-FR"/>
          </a:p>
        </p:txBody>
      </p:sp>
      <p:sp>
        <p:nvSpPr>
          <p:cNvPr id="6" name="Title 5"/>
          <p:cNvSpPr>
            <a:spLocks noGrp="1"/>
          </p:cNvSpPr>
          <p:nvPr>
            <p:ph type="title"/>
          </p:nvPr>
        </p:nvSpPr>
        <p:spPr/>
        <p:txBody>
          <a:bodyPr/>
          <a:lstStyle/>
          <a:p>
            <a:r>
              <a:rPr lang="fr-CA"/>
              <a:t>Cliquez et modifiez le titre</a:t>
            </a:r>
            <a:endParaRPr lang="en-US"/>
          </a:p>
        </p:txBody>
      </p:sp>
    </p:spTree>
    <p:extLst>
      <p:ext uri="{BB962C8B-B14F-4D97-AF65-F5344CB8AC3E}">
        <p14:creationId xmlns:p14="http://schemas.microsoft.com/office/powerpoint/2010/main" val="1802001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1DE1C0A-97EF-BD4F-827E-D26DF4FE8241}" type="datetimeFigureOut">
              <a:rPr lang="fr-FR" smtClean="0"/>
              <a:pPr/>
              <a:t>20/08/2019</a:t>
            </a:fld>
            <a:endParaRPr lang="fr-F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8AC015E-5706-4044-977F-EA100E069DB6}" type="slidenum">
              <a:rPr lang="fr-FR" smtClean="0"/>
              <a:pPr/>
              <a:t>‹N°›</a:t>
            </a:fld>
            <a:endParaRPr lang="fr-F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r-F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CA"/>
              <a:t>Cliquez et modifiez le titre</a:t>
            </a:r>
            <a:endParaRPr lang="en-US" dirty="0"/>
          </a:p>
        </p:txBody>
      </p:sp>
    </p:spTree>
    <p:extLst>
      <p:ext uri="{BB962C8B-B14F-4D97-AF65-F5344CB8AC3E}">
        <p14:creationId xmlns:p14="http://schemas.microsoft.com/office/powerpoint/2010/main" val="983247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91DE1C0A-97EF-BD4F-827E-D26DF4FE8241}" type="datetimeFigureOut">
              <a:rPr lang="fr-FR" smtClean="0"/>
              <a:pPr/>
              <a:t>20/08/2019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AC015E-5706-4044-977F-EA100E069DB6}" type="slidenum">
              <a:rPr lang="fr-FR" smtClean="0"/>
              <a:pPr/>
              <a:t>‹N°›</a:t>
            </a:fld>
            <a:endParaRPr lang="fr-FR"/>
          </a:p>
        </p:txBody>
      </p:sp>
      <p:sp>
        <p:nvSpPr>
          <p:cNvPr id="7" name="Title 6"/>
          <p:cNvSpPr>
            <a:spLocks noGrp="1"/>
          </p:cNvSpPr>
          <p:nvPr>
            <p:ph type="title"/>
          </p:nvPr>
        </p:nvSpPr>
        <p:spPr/>
        <p:txBody>
          <a:bodyPr/>
          <a:lstStyle/>
          <a:p>
            <a:r>
              <a:rPr lang="fr-CA"/>
              <a:t>Cliquez et modifiez le titre</a:t>
            </a:r>
            <a:endParaRPr lang="en-US"/>
          </a:p>
        </p:txBody>
      </p:sp>
    </p:spTree>
    <p:extLst>
      <p:ext uri="{BB962C8B-B14F-4D97-AF65-F5344CB8AC3E}">
        <p14:creationId xmlns:p14="http://schemas.microsoft.com/office/powerpoint/2010/main" val="2019806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cSld name="1_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E1C0A-97EF-BD4F-827E-D26DF4FE8241}" type="datetimeFigureOut">
              <a:rPr lang="fr-FR" smtClean="0"/>
              <a:pPr/>
              <a:t>20/08/2019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AC015E-5706-4044-977F-EA100E069DB6}" type="slidenum">
              <a:rPr lang="fr-FR" smtClean="0"/>
              <a:pPr/>
              <a:t>‹N°›</a:t>
            </a:fld>
            <a:endParaRPr lang="fr-FR"/>
          </a:p>
        </p:txBody>
      </p:sp>
    </p:spTree>
    <p:extLst>
      <p:ext uri="{BB962C8B-B14F-4D97-AF65-F5344CB8AC3E}">
        <p14:creationId xmlns:p14="http://schemas.microsoft.com/office/powerpoint/2010/main" val="234828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ercalaire - gris - Titre et sous-titre">
    <p:bg>
      <p:bgPr>
        <a:solidFill>
          <a:schemeClr val="tx1"/>
        </a:solidFill>
        <a:effectLst/>
      </p:bgPr>
    </p:bg>
    <p:spTree>
      <p:nvGrpSpPr>
        <p:cNvPr id="1" name=""/>
        <p:cNvGrpSpPr/>
        <p:nvPr/>
      </p:nvGrpSpPr>
      <p:grpSpPr>
        <a:xfrm>
          <a:off x="0" y="0"/>
          <a:ext cx="0" cy="0"/>
          <a:chOff x="0" y="0"/>
          <a:chExt cx="0" cy="0"/>
        </a:xfrm>
      </p:grpSpPr>
      <p:pic>
        <p:nvPicPr>
          <p:cNvPr id="13"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5" name="Espace réservé de la date 14"/>
          <p:cNvSpPr>
            <a:spLocks noGrp="1"/>
          </p:cNvSpPr>
          <p:nvPr>
            <p:ph type="dt" sz="half" idx="11"/>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16" name="Espace réservé du pied de page 15"/>
          <p:cNvSpPr>
            <a:spLocks noGrp="1"/>
          </p:cNvSpPr>
          <p:nvPr>
            <p:ph type="ftr" sz="quarter" idx="12"/>
          </p:nvPr>
        </p:nvSpPr>
        <p:spPr/>
        <p:txBody>
          <a:bodyPr/>
          <a:lstStyle>
            <a:lvl1pPr>
              <a:defRPr>
                <a:solidFill>
                  <a:schemeClr val="accent2"/>
                </a:solidFill>
              </a:defRPr>
            </a:lvl1pPr>
          </a:lstStyle>
          <a:p>
            <a:endParaRPr lang="fr-FR"/>
          </a:p>
        </p:txBody>
      </p:sp>
      <p:sp>
        <p:nvSpPr>
          <p:cNvPr id="17" name="Espace réservé du numéro de diapositive 16"/>
          <p:cNvSpPr>
            <a:spLocks noGrp="1"/>
          </p:cNvSpPr>
          <p:nvPr>
            <p:ph type="sldNum" sz="quarter" idx="13"/>
          </p:nvPr>
        </p:nvSpPr>
        <p:spPr/>
        <p:txBody>
          <a:bodyPr/>
          <a:lstStyle>
            <a:lvl1pPr>
              <a:defRPr>
                <a:solidFill>
                  <a:schemeClr val="tx1"/>
                </a:solidFill>
              </a:defRPr>
            </a:lvl1pPr>
          </a:lstStyle>
          <a:p>
            <a:fld id="{98AC015E-5706-4044-977F-EA100E069DB6}" type="slidenum">
              <a:rPr lang="fr-FR" smtClean="0"/>
              <a:pPr/>
              <a:t>‹N°›</a:t>
            </a:fld>
            <a:endParaRPr lang="fr-FR"/>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24140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ercalaire - gris - Titre et image">
    <p:bg>
      <p:bgPr>
        <a:solidFill>
          <a:schemeClr val="tx1"/>
        </a:solidFill>
        <a:effectLst/>
      </p:bgPr>
    </p:bg>
    <p:spTree>
      <p:nvGrpSpPr>
        <p:cNvPr id="1" name=""/>
        <p:cNvGrpSpPr/>
        <p:nvPr/>
      </p:nvGrpSpPr>
      <p:grpSpPr>
        <a:xfrm>
          <a:off x="0" y="0"/>
          <a:ext cx="0" cy="0"/>
          <a:chOff x="0" y="0"/>
          <a:chExt cx="0" cy="0"/>
        </a:xfrm>
      </p:grpSpPr>
      <p:pic>
        <p:nvPicPr>
          <p:cNvPr id="13"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cxnSp>
        <p:nvCxnSpPr>
          <p:cNvPr id="6" name="Connecteur droit 5"/>
          <p:cNvCxnSpPr/>
          <p:nvPr/>
        </p:nvCxnSpPr>
        <p:spPr>
          <a:xfrm>
            <a:off x="0" y="2908383"/>
            <a:ext cx="5968050"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8" name="Titre 7"/>
          <p:cNvSpPr>
            <a:spLocks noGrp="1"/>
          </p:cNvSpPr>
          <p:nvPr>
            <p:ph type="title"/>
          </p:nvPr>
        </p:nvSpPr>
        <p:spPr>
          <a:xfrm>
            <a:off x="432000" y="365125"/>
            <a:ext cx="5537000" cy="2386800"/>
          </a:xfrm>
          <a:prstGeom prst="rect">
            <a:avLst/>
          </a:prstGeom>
        </p:spPr>
        <p:txBody>
          <a:bodyPr lIns="90000" anchor="b">
            <a:normAutofit/>
          </a:bodyPr>
          <a:lstStyle>
            <a:lvl1pPr>
              <a:defRPr sz="6000" cap="none" baseline="0">
                <a:solidFill>
                  <a:schemeClr val="accent2"/>
                </a:solidFill>
              </a:defRPr>
            </a:lvl1pPr>
          </a:lstStyle>
          <a:p>
            <a:r>
              <a:rPr lang="fr-FR"/>
              <a:t>Modifiez le style du titre</a:t>
            </a:r>
            <a:endParaRPr lang="fr-CA" dirty="0"/>
          </a:p>
        </p:txBody>
      </p:sp>
      <p:sp>
        <p:nvSpPr>
          <p:cNvPr id="9" name="Espace réservé pour une image  8"/>
          <p:cNvSpPr>
            <a:spLocks noGrp="1"/>
          </p:cNvSpPr>
          <p:nvPr>
            <p:ph type="pic" sz="quarter" idx="10" hasCustomPrompt="1"/>
          </p:nvPr>
        </p:nvSpPr>
        <p:spPr>
          <a:xfrm>
            <a:off x="0" y="3048000"/>
            <a:ext cx="5967101" cy="3808125"/>
          </a:xfrm>
          <a:blipFill dpi="0" rotWithShape="1">
            <a:blip r:embed="rId3"/>
            <a:srcRect/>
            <a:stretch>
              <a:fillRect/>
            </a:stretch>
          </a:blipFill>
        </p:spPr>
        <p:txBody>
          <a:bodyPr/>
          <a:lstStyle>
            <a:lvl1pPr>
              <a:defRPr>
                <a:solidFill>
                  <a:schemeClr val="bg1"/>
                </a:solidFill>
              </a:defRPr>
            </a:lvl1pPr>
          </a:lstStyle>
          <a:p>
            <a:r>
              <a:rPr lang="fr-CA" dirty="0"/>
              <a:t>Cliquez sur l’icône pour modifier l’image</a:t>
            </a:r>
          </a:p>
        </p:txBody>
      </p:sp>
    </p:spTree>
    <p:extLst>
      <p:ext uri="{BB962C8B-B14F-4D97-AF65-F5344CB8AC3E}">
        <p14:creationId xmlns:p14="http://schemas.microsoft.com/office/powerpoint/2010/main" val="365966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1)">
    <p:bg>
      <p:bgPr>
        <a:solidFill>
          <a:schemeClr val="bg2"/>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6"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10" name="Espace réservé du contenu 9"/>
          <p:cNvSpPr>
            <a:spLocks noGrp="1"/>
          </p:cNvSpPr>
          <p:nvPr>
            <p:ph sz="quarter" idx="19"/>
          </p:nvPr>
        </p:nvSpPr>
        <p:spPr>
          <a:xfrm>
            <a:off x="715963" y="2303463"/>
            <a:ext cx="7739062" cy="3373437"/>
          </a:xfrm>
        </p:spPr>
        <p:txBody>
          <a:bodyPr>
            <a:normAutofit/>
          </a:bodyPr>
          <a:lstStyle>
            <a:lvl1pPr>
              <a:defRPr sz="2000"/>
            </a:lvl1pPr>
            <a:lvl2pPr>
              <a:defRPr sz="2000"/>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18407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305050"/>
            <a:ext cx="7739062" cy="3373438"/>
          </a:xfrm>
        </p:spPr>
        <p:txBody>
          <a:bodyPr>
            <a:normAutofit/>
          </a:bodyPr>
          <a:lstStyle>
            <a:lvl1pPr>
              <a:defRPr sz="2000"/>
            </a:lvl1pPr>
            <a:lvl2pPr>
              <a:defRPr sz="2000"/>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88021"/>
          </a:xfrm>
        </p:spPr>
        <p:txBody>
          <a:bodyPr>
            <a:noAutofit/>
          </a:bodyPr>
          <a:lstStyle>
            <a:lvl1pPr>
              <a:defRPr sz="36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11109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014780"/>
            <a:ext cx="7739062" cy="3663708"/>
          </a:xfrm>
        </p:spPr>
        <p:txBody>
          <a:bodyPr>
            <a:normAutofit/>
          </a:bodyPr>
          <a:lstStyle>
            <a:lvl1pPr>
              <a:defRPr sz="2000"/>
            </a:lvl1pPr>
            <a:lvl2pPr>
              <a:defRPr sz="2000"/>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078055"/>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5877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reponse">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20/08/2019</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3485478"/>
            <a:ext cx="7739062" cy="2193009"/>
          </a:xfrm>
        </p:spPr>
        <p:txBody>
          <a:bodyPr>
            <a:normAutofit/>
          </a:bodyPr>
          <a:lstStyle>
            <a:lvl1pPr marL="457200" indent="-457200">
              <a:spcBef>
                <a:spcPts val="1200"/>
              </a:spcBef>
              <a:spcAft>
                <a:spcPts val="1200"/>
              </a:spcAft>
              <a:buFont typeface="+mj-lt"/>
              <a:buAutoNum type="alphaUcPeriod"/>
              <a:defRPr sz="2000"/>
            </a:lvl1pPr>
            <a:lvl2pPr>
              <a:defRPr lang="fr-FR" sz="2000" kern="1200" dirty="0" smtClean="0">
                <a:solidFill>
                  <a:schemeClr val="tx1"/>
                </a:solidFill>
                <a:latin typeface="+mn-lt"/>
                <a:ea typeface="+mn-ea"/>
                <a:cs typeface="+mn-cs"/>
              </a:defRPr>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710005"/>
            <a:ext cx="7722577" cy="2248348"/>
          </a:xfrm>
        </p:spPr>
        <p:txBody>
          <a:bodyPr anchor="b">
            <a:noAutofit/>
          </a:bodyPr>
          <a:lstStyle>
            <a:lvl1pPr>
              <a:lnSpc>
                <a:spcPct val="100000"/>
              </a:lnSpc>
              <a:defRPr sz="28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41857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hidden="1"/>
          <p:cNvGrpSpPr/>
          <p:nvPr/>
        </p:nvGrpSpPr>
        <p:grpSpPr>
          <a:xfrm>
            <a:off x="0" y="0"/>
            <a:ext cx="9144000" cy="6858000"/>
            <a:chOff x="0" y="0"/>
            <a:chExt cx="9144000" cy="6858000"/>
          </a:xfrm>
        </p:grpSpPr>
        <p:sp>
          <p:nvSpPr>
            <p:cNvPr id="13"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9" name="logoUdeM"/>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8" name="Rectangle-haut"/>
            <p:cNvSpPr/>
            <p:nvPr/>
          </p:nvSpPr>
          <p:spPr>
            <a:xfrm>
              <a:off x="0" y="0"/>
              <a:ext cx="9144000" cy="900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pSp>
      <p:pic>
        <p:nvPicPr>
          <p:cNvPr id="16" name="logoUdeM-fond pale" hidden="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0" name="Espace réservé du numéro de diapositive 9"/>
          <p:cNvSpPr>
            <a:spLocks noGrp="1"/>
          </p:cNvSpPr>
          <p:nvPr>
            <p:ph type="sldNum" sz="quarter" idx="4"/>
          </p:nvPr>
        </p:nvSpPr>
        <p:spPr>
          <a:xfrm>
            <a:off x="121132" y="6522984"/>
            <a:ext cx="216000" cy="216000"/>
          </a:xfrm>
          <a:prstGeom prst="rect">
            <a:avLst/>
          </a:prstGeom>
          <a:solidFill>
            <a:schemeClr val="accent2"/>
          </a:solidFill>
        </p:spPr>
        <p:txBody>
          <a:bodyPr lIns="0" tIns="0" rIns="0" bIns="0" anchor="ctr">
            <a:noAutofit/>
          </a:bodyPr>
          <a:lstStyle>
            <a:lvl1pPr algn="ctr">
              <a:defRPr sz="900" b="1">
                <a:solidFill>
                  <a:schemeClr val="tx2"/>
                </a:solidFill>
              </a:defRPr>
            </a:lvl1pPr>
          </a:lstStyle>
          <a:p>
            <a:fld id="{98AC015E-5706-4044-977F-EA100E069DB6}" type="slidenum">
              <a:rPr lang="fr-FR" smtClean="0"/>
              <a:pPr/>
              <a:t>‹N°›</a:t>
            </a:fld>
            <a:endParaRPr lang="fr-FR"/>
          </a:p>
        </p:txBody>
      </p:sp>
      <p:sp>
        <p:nvSpPr>
          <p:cNvPr id="11" name="Espace réservé du pied de page 6"/>
          <p:cNvSpPr>
            <a:spLocks noGrp="1"/>
          </p:cNvSpPr>
          <p:nvPr>
            <p:ph type="ftr" sz="quarter" idx="3"/>
          </p:nvPr>
        </p:nvSpPr>
        <p:spPr>
          <a:xfrm>
            <a:off x="475675" y="6522984"/>
            <a:ext cx="4464000" cy="216000"/>
          </a:xfrm>
          <a:prstGeom prst="rect">
            <a:avLst/>
          </a:prstGeom>
        </p:spPr>
        <p:txBody>
          <a:bodyPr lIns="0" tIns="0" rIns="0" bIns="0" anchor="ctr" anchorCtr="0">
            <a:normAutofit/>
          </a:bodyPr>
          <a:lstStyle>
            <a:lvl1pPr algn="l">
              <a:defRPr sz="900" cap="none" baseline="0">
                <a:solidFill>
                  <a:schemeClr val="tx2"/>
                </a:solidFill>
              </a:defRPr>
            </a:lvl1pPr>
          </a:lstStyle>
          <a:p>
            <a:endParaRPr lang="fr-FR"/>
          </a:p>
        </p:txBody>
      </p:sp>
      <p:sp>
        <p:nvSpPr>
          <p:cNvPr id="12" name="Espace réservé de la date 5"/>
          <p:cNvSpPr>
            <a:spLocks noGrp="1"/>
          </p:cNvSpPr>
          <p:nvPr>
            <p:ph type="dt" sz="half" idx="2"/>
          </p:nvPr>
        </p:nvSpPr>
        <p:spPr>
          <a:xfrm>
            <a:off x="5225131" y="6522984"/>
            <a:ext cx="720000" cy="216000"/>
          </a:xfrm>
          <a:prstGeom prst="rect">
            <a:avLst/>
          </a:prstGeom>
        </p:spPr>
        <p:txBody>
          <a:bodyPr lIns="0" tIns="0" rIns="0" bIns="0" anchor="ctr" anchorCtr="0"/>
          <a:lstStyle>
            <a:lvl1pPr algn="r">
              <a:defRPr sz="900">
                <a:solidFill>
                  <a:schemeClr val="tx2"/>
                </a:solidFill>
              </a:defRPr>
            </a:lvl1pPr>
          </a:lstStyle>
          <a:p>
            <a:fld id="{91DE1C0A-97EF-BD4F-827E-D26DF4FE8241}" type="datetimeFigureOut">
              <a:rPr lang="fr-FR" smtClean="0"/>
              <a:pPr/>
              <a:t>20/08/2019</a:t>
            </a:fld>
            <a:endParaRPr lang="fr-FR"/>
          </a:p>
        </p:txBody>
      </p:sp>
      <p:sp>
        <p:nvSpPr>
          <p:cNvPr id="3" name="Text Placeholder 2"/>
          <p:cNvSpPr>
            <a:spLocks noGrp="1"/>
          </p:cNvSpPr>
          <p:nvPr>
            <p:ph type="body" idx="1"/>
          </p:nvPr>
        </p:nvSpPr>
        <p:spPr>
          <a:xfrm>
            <a:off x="716400" y="2304000"/>
            <a:ext cx="8017421" cy="35934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titre 13"/>
          <p:cNvSpPr>
            <a:spLocks noGrp="1"/>
          </p:cNvSpPr>
          <p:nvPr>
            <p:ph type="title"/>
          </p:nvPr>
        </p:nvSpPr>
        <p:spPr>
          <a:xfrm>
            <a:off x="337132" y="192513"/>
            <a:ext cx="8256115" cy="900751"/>
          </a:xfrm>
          <a:prstGeom prst="rect">
            <a:avLst/>
          </a:prstGeom>
        </p:spPr>
        <p:txBody>
          <a:bodyPr vert="horz" lIns="91440" tIns="45720" rIns="91440" bIns="45720" rtlCol="0" anchor="b">
            <a:normAutofit/>
          </a:bodyPr>
          <a:lstStyle/>
          <a:p>
            <a:r>
              <a:rPr lang="fr-FR" dirty="0"/>
              <a:t>Modifiez le style du titre</a:t>
            </a:r>
            <a:endParaRPr lang="fr-CA" dirty="0"/>
          </a:p>
        </p:txBody>
      </p:sp>
    </p:spTree>
    <p:extLst>
      <p:ext uri="{BB962C8B-B14F-4D97-AF65-F5344CB8AC3E}">
        <p14:creationId xmlns:p14="http://schemas.microsoft.com/office/powerpoint/2010/main" val="4278457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05" r:id="rId8"/>
    <p:sldLayoutId id="2147483703" r:id="rId9"/>
    <p:sldLayoutId id="2147483704"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6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540000" indent="-252000" algn="l" defTabSz="685800" rtl="0" eaLnBrk="1" latinLnBrk="0" hangingPunct="1">
        <a:lnSpc>
          <a:spcPct val="100000"/>
        </a:lnSpc>
        <a:spcBef>
          <a:spcPts val="500"/>
        </a:spcBef>
        <a:spcAft>
          <a:spcPts val="500"/>
        </a:spcAft>
        <a:buSzPct val="140000"/>
        <a:buFont typeface="Arial" panose="020B0604020202020204" pitchFamily="34" charset="0"/>
        <a:buChar char="•"/>
        <a:defRPr sz="1800" kern="1200">
          <a:solidFill>
            <a:schemeClr val="tx1"/>
          </a:solidFill>
          <a:latin typeface="+mn-lt"/>
          <a:ea typeface="+mn-ea"/>
          <a:cs typeface="+mn-cs"/>
        </a:defRPr>
      </a:lvl2pPr>
      <a:lvl3pPr marL="977900" indent="-250825" algn="l" defTabSz="685800" rtl="0" eaLnBrk="1" latinLnBrk="0" hangingPunct="1">
        <a:lnSpc>
          <a:spcPct val="100000"/>
        </a:lnSpc>
        <a:spcBef>
          <a:spcPts val="300"/>
        </a:spcBef>
        <a:buFont typeface="Symbol" panose="05050102010706020507" pitchFamily="18" charset="2"/>
        <a:buChar char="-"/>
        <a:defRPr sz="1600" kern="1200">
          <a:solidFill>
            <a:schemeClr val="tx1"/>
          </a:solidFill>
          <a:latin typeface="+mn-lt"/>
          <a:ea typeface="+mn-ea"/>
          <a:cs typeface="+mn-cs"/>
        </a:defRPr>
      </a:lvl3pPr>
      <a:lvl4pPr marL="513000" indent="-272700" algn="l" defTabSz="685800" rtl="0" eaLnBrk="1" latinLnBrk="0" hangingPunct="1">
        <a:lnSpc>
          <a:spcPct val="100000"/>
        </a:lnSpc>
        <a:spcBef>
          <a:spcPts val="500"/>
        </a:spcBef>
        <a:spcAft>
          <a:spcPts val="500"/>
        </a:spcAft>
        <a:buClr>
          <a:schemeClr val="tx2"/>
        </a:buClr>
        <a:buSzPct val="110000"/>
        <a:buFont typeface="+mj-lt"/>
        <a:buAutoNum type="arabicPeriod"/>
        <a:defRPr lang="fr-FR" sz="1800" kern="1200" dirty="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notesSlide" Target="../notesSlides/notesSlide18.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notesSlide" Target="../notesSlides/notesSlide19.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notesSlide" Target="../notesSlides/notesSlide21.xml"/><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notesSlide" Target="../notesSlides/notesSlide22.xml"/><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integrite.umontreal.ca/"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https://bib.umontreal.ca/"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endParaRPr lang="fr-CA"/>
          </a:p>
        </p:txBody>
      </p:sp>
      <p:sp>
        <p:nvSpPr>
          <p:cNvPr id="2" name="Titre 1"/>
          <p:cNvSpPr>
            <a:spLocks noGrp="1"/>
          </p:cNvSpPr>
          <p:nvPr>
            <p:ph type="title"/>
          </p:nvPr>
        </p:nvSpPr>
        <p:spPr/>
        <p:txBody>
          <a:bodyPr/>
          <a:lstStyle/>
          <a:p>
            <a:r>
              <a:rPr lang="fr-CA" dirty="0"/>
              <a:t>Introduction</a:t>
            </a:r>
          </a:p>
        </p:txBody>
      </p:sp>
    </p:spTree>
    <p:extLst>
      <p:ext uri="{BB962C8B-B14F-4D97-AF65-F5344CB8AC3E}">
        <p14:creationId xmlns:p14="http://schemas.microsoft.com/office/powerpoint/2010/main" val="34987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VRAI</a:t>
            </a:r>
          </a:p>
          <a:p>
            <a:r>
              <a:rPr lang="en-US"/>
              <a:t>FAUX</a:t>
            </a:r>
            <a:endParaRPr lang="en-US" dirty="0"/>
          </a:p>
        </p:txBody>
      </p:sp>
      <p:sp>
        <p:nvSpPr>
          <p:cNvPr id="2050" name="TPQuestion"/>
          <p:cNvSpPr>
            <a:spLocks noGrp="1"/>
          </p:cNvSpPr>
          <p:nvPr>
            <p:ph type="title"/>
          </p:nvPr>
        </p:nvSpPr>
        <p:spPr/>
        <p:txBody>
          <a:bodyPr/>
          <a:lstStyle/>
          <a:p>
            <a:r>
              <a:rPr lang="fr-FR"/>
              <a:t>Le plagiat ne se limite pas à copier sans citer du texte pris dans des articles de revue ou des livres. Il inclut aussi le fait de reprendre, sans en mentionner la source, ce qu'a dit un professeur dans un cours.</a:t>
            </a:r>
            <a:endParaRPr lang="fr-CA" dirty="0"/>
          </a:p>
        </p:txBody>
      </p:sp>
      <p:pic>
        <p:nvPicPr>
          <p:cNvPr id="2" name="TPChart" descr="3D598DBA1F47455EA458288E643186F7Chart20141103142440666.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dirty="0"/>
              <a:t>VRAI</a:t>
            </a:r>
          </a:p>
          <a:p>
            <a:r>
              <a:rPr lang="en-US" dirty="0"/>
              <a:t>FAUX</a:t>
            </a:r>
          </a:p>
        </p:txBody>
      </p:sp>
      <p:sp>
        <p:nvSpPr>
          <p:cNvPr id="2050" name="TPQuestion"/>
          <p:cNvSpPr>
            <a:spLocks noGrp="1"/>
          </p:cNvSpPr>
          <p:nvPr>
            <p:ph type="title"/>
          </p:nvPr>
        </p:nvSpPr>
        <p:spPr/>
        <p:txBody>
          <a:bodyPr/>
          <a:lstStyle/>
          <a:p>
            <a:r>
              <a:rPr lang="fr-CA" dirty="0"/>
              <a:t>Le plagiat inclut le fait de reprendre ou de réutiliser un travail écrit que vous avez déjà soumis pour une évaluation dans le cadre d’une autre activité d’enseignement</a:t>
            </a:r>
          </a:p>
        </p:txBody>
      </p:sp>
      <p:pic>
        <p:nvPicPr>
          <p:cNvPr id="2" name="TPChart" descr="3D598DBA1F47455EA458288E643186F7Chart20141103142440666.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37339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lstStyle/>
          <a:p>
            <a:r>
              <a:rPr lang="en-US" dirty="0"/>
              <a:t>VRAI</a:t>
            </a:r>
          </a:p>
          <a:p>
            <a:r>
              <a:rPr lang="en-US" dirty="0"/>
              <a:t>FAUX</a:t>
            </a:r>
          </a:p>
          <a:p>
            <a:endParaRPr lang="fr-CA" dirty="0"/>
          </a:p>
        </p:txBody>
      </p:sp>
      <p:sp>
        <p:nvSpPr>
          <p:cNvPr id="3" name="Titre 2"/>
          <p:cNvSpPr>
            <a:spLocks noGrp="1"/>
          </p:cNvSpPr>
          <p:nvPr>
            <p:ph type="title"/>
          </p:nvPr>
        </p:nvSpPr>
        <p:spPr/>
        <p:txBody>
          <a:bodyPr/>
          <a:lstStyle/>
          <a:p>
            <a:r>
              <a:rPr lang="fr-CA" dirty="0"/>
              <a:t>Avoir en sa possession un examen d’une année antérieure non distribué par le professeur peut être reconnu comme la fraude.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fontScale="92500" lnSpcReduction="20000"/>
          </a:bodyPr>
          <a:lstStyle/>
          <a:p>
            <a:endParaRPr lang="fr-CA" dirty="0"/>
          </a:p>
          <a:p>
            <a:pPr marL="457200" indent="-457200">
              <a:buAutoNum type="alphaUcPeriod"/>
            </a:pPr>
            <a:r>
              <a:rPr lang="fr-CA" dirty="0"/>
              <a:t>Oui</a:t>
            </a:r>
          </a:p>
          <a:p>
            <a:pPr marL="457200" indent="-457200">
              <a:buAutoNum type="alphaUcPeriod"/>
            </a:pPr>
            <a:r>
              <a:rPr lang="fr-CA" dirty="0"/>
              <a:t>Non</a:t>
            </a:r>
          </a:p>
          <a:p>
            <a:pPr marL="457200" indent="-457200">
              <a:buAutoNum type="alphaUcPeriod"/>
            </a:pPr>
            <a:endParaRPr lang="fr-CA" dirty="0"/>
          </a:p>
          <a:p>
            <a:r>
              <a:rPr lang="fr-CA" dirty="0"/>
              <a:t>Non. Même si l’on voue un grand respect à un professeur ou à un auteur pour ses vastes connaissances sur un sujet, le fait de reprendre ses propos sans préciser qu’ils ont été rédigés par cette personne, c’est un acte de plagiat. Il faut toujours citer ses sources. Les règlements disciplinaires sur le plagiat et la fraude s’appliquent à tous les contextes où l’on reprend un texte ou une portion de texte sans citer sa ou ses sources. </a:t>
            </a:r>
          </a:p>
        </p:txBody>
      </p:sp>
      <p:sp>
        <p:nvSpPr>
          <p:cNvPr id="3" name="Titre 2"/>
          <p:cNvSpPr>
            <a:spLocks noGrp="1"/>
          </p:cNvSpPr>
          <p:nvPr>
            <p:ph type="title"/>
          </p:nvPr>
        </p:nvSpPr>
        <p:spPr/>
        <p:txBody>
          <a:bodyPr/>
          <a:lstStyle/>
          <a:p>
            <a:r>
              <a:rPr lang="fr-CA" sz="2000" dirty="0"/>
              <a:t>Dans son parcours de formation, il arrive d’admirer un professeur ou un auteur pour l’étendue de ses connaissances. Pour lui témoigner cette estime, peut-on reprendre, en tout ou en partie, ses propos sans y faire clairement référence?</a:t>
            </a:r>
            <a:br>
              <a:rPr lang="fr-CA" sz="2000" dirty="0"/>
            </a:br>
            <a:endParaRPr lang="fr-CA" sz="2000" dirty="0"/>
          </a:p>
        </p:txBody>
      </p:sp>
    </p:spTree>
    <p:extLst>
      <p:ext uri="{BB962C8B-B14F-4D97-AF65-F5344CB8AC3E}">
        <p14:creationId xmlns:p14="http://schemas.microsoft.com/office/powerpoint/2010/main" val="5530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lnSpcReduction="10000"/>
          </a:bodyPr>
          <a:lstStyle/>
          <a:p>
            <a:r>
              <a:rPr lang="fr-CA" b="1" dirty="0"/>
              <a:t>A. Vrai</a:t>
            </a:r>
          </a:p>
          <a:p>
            <a:r>
              <a:rPr lang="fr-CA" b="1"/>
              <a:t>B. Faux</a:t>
            </a:r>
            <a:endParaRPr lang="fr-CA" b="1" dirty="0"/>
          </a:p>
          <a:p>
            <a:r>
              <a:rPr lang="fr-CA" b="1" dirty="0"/>
              <a:t>Malheureusement, c’est faux</a:t>
            </a:r>
            <a:r>
              <a:rPr lang="fr-CA" dirty="0"/>
              <a:t>. Ce comportement pourrait laisser croire à tort que la personne consulte son téléphone pour y trouver les réponses à des questions. Bref, elle pourrait être soupçonnée de plagiat. Évidemment, si l’on consulte bel et bien son téléphone pour répondre à des questions d’examen, c’est du plagiat. C’est ce qu’on appelle une « aide non autorisée ». Lorsqu’on partage des réponses avec quelqu’un pendant un examen, c’est aussi de l’aide… non autorisée.</a:t>
            </a:r>
          </a:p>
        </p:txBody>
      </p:sp>
      <p:sp>
        <p:nvSpPr>
          <p:cNvPr id="3" name="Titre 2"/>
          <p:cNvSpPr>
            <a:spLocks noGrp="1"/>
          </p:cNvSpPr>
          <p:nvPr>
            <p:ph type="title"/>
          </p:nvPr>
        </p:nvSpPr>
        <p:spPr/>
        <p:txBody>
          <a:bodyPr/>
          <a:lstStyle/>
          <a:p>
            <a:r>
              <a:rPr lang="fr-CA" sz="2800" b="1" dirty="0"/>
              <a:t>Consulter son téléphone cellulaire pendant l’examen ne pose pas de problème lorsqu’on désire seulement vérifier le temps qu’il reste avant la fin de l’examen.</a:t>
            </a:r>
            <a:endParaRPr lang="fr-CA" sz="2800" dirty="0"/>
          </a:p>
        </p:txBody>
      </p:sp>
    </p:spTree>
    <p:extLst>
      <p:ext uri="{BB962C8B-B14F-4D97-AF65-F5344CB8AC3E}">
        <p14:creationId xmlns:p14="http://schemas.microsoft.com/office/powerpoint/2010/main" val="14196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a:t>Module</a:t>
            </a:r>
            <a:br>
              <a:rPr lang="fr-CA"/>
            </a:br>
            <a:r>
              <a:rPr lang="fr-CA"/>
              <a:t>citations et paraphrases</a:t>
            </a:r>
            <a:endParaRPr lang="fr-CA" dirty="0"/>
          </a:p>
        </p:txBody>
      </p:sp>
      <p:sp>
        <p:nvSpPr>
          <p:cNvPr id="3" name="Espace réservé du texte 2"/>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167607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dirty="0"/>
              <a:t>VRAI</a:t>
            </a:r>
          </a:p>
          <a:p>
            <a:r>
              <a:rPr lang="en-US" dirty="0"/>
              <a:t>FAUX</a:t>
            </a:r>
          </a:p>
        </p:txBody>
      </p:sp>
      <p:sp>
        <p:nvSpPr>
          <p:cNvPr id="2050" name="TPQuestion"/>
          <p:cNvSpPr>
            <a:spLocks noGrp="1"/>
          </p:cNvSpPr>
          <p:nvPr>
            <p:ph type="title"/>
          </p:nvPr>
        </p:nvSpPr>
        <p:spPr/>
        <p:txBody>
          <a:bodyPr/>
          <a:lstStyle/>
          <a:p>
            <a:r>
              <a:rPr lang="fr-FR" dirty="0"/>
              <a:t>Si on veut inclure dans son travail un extrait de texte trouvé sur Internet, on peut le copier textuellement sans le mettre entre guillemets.</a:t>
            </a:r>
            <a:endParaRPr lang="fr-CA" dirty="0"/>
          </a:p>
        </p:txBody>
      </p:sp>
      <p:pic>
        <p:nvPicPr>
          <p:cNvPr id="2" name="TPChart" descr="5CC65EA61A634A56A1AC8142CDF2237EChart20141103142319789.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VRAI</a:t>
            </a:r>
          </a:p>
          <a:p>
            <a:r>
              <a:rPr lang="en-US"/>
              <a:t>FAUX</a:t>
            </a:r>
            <a:endParaRPr lang="en-US" dirty="0"/>
          </a:p>
        </p:txBody>
      </p:sp>
      <p:sp>
        <p:nvSpPr>
          <p:cNvPr id="2050" name="TPQuestion"/>
          <p:cNvSpPr>
            <a:spLocks noGrp="1"/>
          </p:cNvSpPr>
          <p:nvPr>
            <p:ph type="title"/>
          </p:nvPr>
        </p:nvSpPr>
        <p:spPr/>
        <p:txBody>
          <a:bodyPr/>
          <a:lstStyle/>
          <a:p>
            <a:r>
              <a:rPr lang="fr-FR"/>
              <a:t>Si on désire insérer dans son travail une citation en anglais, on n'a qu'à la traduire. </a:t>
            </a:r>
            <a:endParaRPr lang="en-US" dirty="0"/>
          </a:p>
        </p:txBody>
      </p:sp>
      <p:pic>
        <p:nvPicPr>
          <p:cNvPr id="2" name="TPChart" descr="E4618EEE3DF344D0B3E1001904BE58A2Chart20141103143120303.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normAutofit fontScale="77500" lnSpcReduction="20000"/>
          </a:bodyPr>
          <a:lstStyle/>
          <a:p>
            <a:pPr marL="0" indent="0">
              <a:buNone/>
            </a:pPr>
            <a:r>
              <a:rPr lang="fr-FR" dirty="0" smtClean="0"/>
              <a:t>1. L’aphasie </a:t>
            </a:r>
            <a:r>
              <a:rPr lang="fr-FR" dirty="0"/>
              <a:t>est un trouble de communication</a:t>
            </a:r>
            <a:r>
              <a:rPr lang="fr-FR" dirty="0" smtClean="0"/>
              <a:t>.</a:t>
            </a:r>
          </a:p>
          <a:p>
            <a:pPr marL="0" indent="0">
              <a:buNone/>
            </a:pPr>
            <a:r>
              <a:rPr lang="fr-FR" b="1" dirty="0" smtClean="0"/>
              <a:t> 	Exemple </a:t>
            </a:r>
            <a:r>
              <a:rPr lang="fr-FR" b="1" dirty="0"/>
              <a:t>d’une phrase de notoriété </a:t>
            </a:r>
            <a:r>
              <a:rPr lang="fr-FR" b="1" dirty="0" smtClean="0"/>
              <a:t>publique</a:t>
            </a:r>
            <a:endParaRPr lang="fr-FR" dirty="0"/>
          </a:p>
          <a:p>
            <a:pPr marL="0" indent="0">
              <a:buNone/>
            </a:pPr>
            <a:r>
              <a:rPr lang="en-US" dirty="0" smtClean="0"/>
              <a:t>2. La </a:t>
            </a:r>
            <a:r>
              <a:rPr lang="en-US" dirty="0"/>
              <a:t>participation </a:t>
            </a:r>
            <a:r>
              <a:rPr lang="en-US" dirty="0" err="1"/>
              <a:t>sociale</a:t>
            </a:r>
            <a:r>
              <a:rPr lang="en-US" dirty="0"/>
              <a:t> des </a:t>
            </a:r>
            <a:r>
              <a:rPr lang="en-US" dirty="0" err="1"/>
              <a:t>personnes</a:t>
            </a:r>
            <a:r>
              <a:rPr lang="en-US" dirty="0"/>
              <a:t> avec </a:t>
            </a:r>
            <a:r>
              <a:rPr lang="en-US" dirty="0" err="1"/>
              <a:t>une</a:t>
            </a:r>
            <a:r>
              <a:rPr lang="en-US" dirty="0"/>
              <a:t> </a:t>
            </a:r>
            <a:r>
              <a:rPr lang="en-US" dirty="0" err="1"/>
              <a:t>aphasie</a:t>
            </a:r>
            <a:r>
              <a:rPr lang="en-US" dirty="0"/>
              <a:t> </a:t>
            </a:r>
            <a:r>
              <a:rPr lang="en-US" dirty="0" err="1"/>
              <a:t>peut</a:t>
            </a:r>
            <a:r>
              <a:rPr lang="en-US" dirty="0"/>
              <a:t> </a:t>
            </a:r>
            <a:r>
              <a:rPr lang="en-US" dirty="0" err="1"/>
              <a:t>être</a:t>
            </a:r>
            <a:r>
              <a:rPr lang="en-US" dirty="0"/>
              <a:t> </a:t>
            </a:r>
            <a:r>
              <a:rPr lang="en-US" dirty="0" err="1"/>
              <a:t>affectée</a:t>
            </a:r>
            <a:r>
              <a:rPr lang="en-US" dirty="0"/>
              <a:t> par des interactions </a:t>
            </a:r>
            <a:r>
              <a:rPr lang="en-US" dirty="0" err="1"/>
              <a:t>difficiles</a:t>
            </a:r>
            <a:r>
              <a:rPr lang="en-US" dirty="0"/>
              <a:t> avec les </a:t>
            </a:r>
            <a:r>
              <a:rPr lang="en-US" dirty="0" err="1"/>
              <a:t>interlocuteurs</a:t>
            </a:r>
            <a:r>
              <a:rPr lang="en-US" dirty="0"/>
              <a:t> </a:t>
            </a:r>
            <a:r>
              <a:rPr lang="en-US" dirty="0" err="1"/>
              <a:t>présents</a:t>
            </a:r>
            <a:r>
              <a:rPr lang="en-US" dirty="0"/>
              <a:t> </a:t>
            </a:r>
            <a:r>
              <a:rPr lang="en-US" dirty="0" err="1"/>
              <a:t>dans</a:t>
            </a:r>
            <a:r>
              <a:rPr lang="en-US" dirty="0"/>
              <a:t> </a:t>
            </a:r>
            <a:r>
              <a:rPr lang="en-US" dirty="0" err="1"/>
              <a:t>leur</a:t>
            </a:r>
            <a:r>
              <a:rPr lang="en-US" dirty="0"/>
              <a:t> </a:t>
            </a:r>
            <a:r>
              <a:rPr lang="en-US" dirty="0" err="1"/>
              <a:t>environnement</a:t>
            </a:r>
            <a:r>
              <a:rPr lang="en-US" dirty="0" smtClean="0"/>
              <a:t>.</a:t>
            </a:r>
          </a:p>
          <a:p>
            <a:pPr marL="0" indent="0">
              <a:buNone/>
            </a:pPr>
            <a:r>
              <a:rPr lang="en-US" b="1" dirty="0" smtClean="0"/>
              <a:t> 	</a:t>
            </a:r>
            <a:r>
              <a:rPr lang="en-US" b="1" dirty="0" err="1" smtClean="0"/>
              <a:t>Exemple</a:t>
            </a:r>
            <a:r>
              <a:rPr lang="en-US" b="1" dirty="0" smtClean="0"/>
              <a:t> </a:t>
            </a:r>
            <a:r>
              <a:rPr lang="en-US" b="1" dirty="0" err="1"/>
              <a:t>d’une</a:t>
            </a:r>
            <a:r>
              <a:rPr lang="en-US" b="1" dirty="0"/>
              <a:t> phrase </a:t>
            </a:r>
            <a:r>
              <a:rPr lang="en-US" b="1" dirty="0" err="1"/>
              <a:t>nécessitant</a:t>
            </a:r>
            <a:r>
              <a:rPr lang="en-US" b="1" dirty="0"/>
              <a:t> </a:t>
            </a:r>
            <a:r>
              <a:rPr lang="en-US" b="1" dirty="0" err="1"/>
              <a:t>une</a:t>
            </a:r>
            <a:r>
              <a:rPr lang="en-US" b="1" dirty="0"/>
              <a:t> </a:t>
            </a:r>
            <a:r>
              <a:rPr lang="en-US" b="1" dirty="0" err="1"/>
              <a:t>référence</a:t>
            </a:r>
            <a:r>
              <a:rPr lang="en-US" b="1" dirty="0"/>
              <a:t> de la </a:t>
            </a:r>
            <a:r>
              <a:rPr lang="en-US" b="1" dirty="0" err="1" smtClean="0"/>
              <a:t>littérature</a:t>
            </a:r>
            <a:r>
              <a:rPr lang="en-US" dirty="0" smtClean="0"/>
              <a:t> </a:t>
            </a:r>
            <a:endParaRPr lang="en-US" dirty="0"/>
          </a:p>
        </p:txBody>
      </p:sp>
      <p:sp>
        <p:nvSpPr>
          <p:cNvPr id="2050" name="TPQuestion"/>
          <p:cNvSpPr>
            <a:spLocks noGrp="1"/>
          </p:cNvSpPr>
          <p:nvPr>
            <p:ph type="title"/>
          </p:nvPr>
        </p:nvSpPr>
        <p:spPr/>
        <p:txBody>
          <a:bodyPr/>
          <a:lstStyle/>
          <a:p>
            <a:r>
              <a:rPr lang="fr-FR" dirty="0"/>
              <a:t>Pour laquelle des deux phrases suivantes figurant dans votre travail devriez-vous fournir une référence?</a:t>
            </a:r>
            <a:endParaRPr lang="fr-CA" dirty="0"/>
          </a:p>
        </p:txBody>
      </p:sp>
      <p:pic>
        <p:nvPicPr>
          <p:cNvPr id="2" name="TPChart" descr="78B6A97B32464239A61B621576308757Chart20141103143211063.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normAutofit lnSpcReduction="10000"/>
          </a:bodyPr>
          <a:lstStyle/>
          <a:p>
            <a:r>
              <a:rPr lang="en-US"/>
              <a:t>Les acouphènes affectent 10-15% des Canadiens.</a:t>
            </a:r>
          </a:p>
          <a:p>
            <a:r>
              <a:rPr lang="en-US"/>
              <a:t>La surdité affecte plusieurs personnes au Canada.</a:t>
            </a:r>
          </a:p>
          <a:p>
            <a:r>
              <a:rPr lang="en-US"/>
              <a:t>Pour les deux phrases. </a:t>
            </a:r>
          </a:p>
          <a:p>
            <a:r>
              <a:rPr lang="en-US"/>
              <a:t>Pour aucune des deux phrases. </a:t>
            </a:r>
            <a:endParaRPr lang="en-US" dirty="0"/>
          </a:p>
        </p:txBody>
      </p:sp>
      <p:sp>
        <p:nvSpPr>
          <p:cNvPr id="2050" name="TPQuestion"/>
          <p:cNvSpPr>
            <a:spLocks noGrp="1"/>
          </p:cNvSpPr>
          <p:nvPr>
            <p:ph type="title"/>
          </p:nvPr>
        </p:nvSpPr>
        <p:spPr/>
        <p:txBody>
          <a:bodyPr/>
          <a:lstStyle/>
          <a:p>
            <a:r>
              <a:rPr lang="fr-FR"/>
              <a:t>Vous incluez les phrases suivantes dans un travail. Pour laquelle ou pour lesquelles devez-vous citer une source d'information en appui à ces énoncés?</a:t>
            </a:r>
            <a:endParaRPr lang="fr-CA" dirty="0"/>
          </a:p>
        </p:txBody>
      </p:sp>
      <p:pic>
        <p:nvPicPr>
          <p:cNvPr id="2" name="TPChart" descr="3746281C246447E5816BE36A302A069EChart20141103143401669.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7017488" y="6129038"/>
            <a:ext cx="1860697" cy="540000"/>
          </a:xfrm>
        </p:spPr>
        <p:txBody>
          <a:bodyPr/>
          <a:lstStyle/>
          <a:p>
            <a:pPr marL="0" indent="0" algn="l" defTabSz="685800" rtl="0" eaLnBrk="1" latinLnBrk="0" hangingPunct="1">
              <a:lnSpc>
                <a:spcPct val="100000"/>
              </a:lnSpc>
              <a:spcBef>
                <a:spcPts val="600"/>
              </a:spcBef>
              <a:spcAft>
                <a:spcPts val="600"/>
              </a:spcAft>
              <a:buFont typeface="Arial" panose="020B0604020202020204" pitchFamily="34" charset="0"/>
              <a:buNone/>
            </a:pPr>
            <a:r>
              <a:rPr lang="fr-CA" i="1" dirty="0"/>
              <a:t>Date</a:t>
            </a:r>
          </a:p>
        </p:txBody>
      </p:sp>
      <p:sp>
        <p:nvSpPr>
          <p:cNvPr id="4" name="Espace réservé du texte 3"/>
          <p:cNvSpPr>
            <a:spLocks noGrp="1"/>
          </p:cNvSpPr>
          <p:nvPr>
            <p:ph type="body" sz="quarter" idx="14"/>
          </p:nvPr>
        </p:nvSpPr>
        <p:spPr/>
        <p:txBody>
          <a:bodyPr anchor="ctr"/>
          <a:lstStyle/>
          <a:p>
            <a:r>
              <a:rPr lang="fr-CA" i="1" dirty="0"/>
              <a:t>Ajouter le nom du programme/Département</a:t>
            </a:r>
          </a:p>
        </p:txBody>
      </p:sp>
      <p:sp>
        <p:nvSpPr>
          <p:cNvPr id="3" name="Espace réservé du texte 2"/>
          <p:cNvSpPr>
            <a:spLocks noGrp="1"/>
          </p:cNvSpPr>
          <p:nvPr>
            <p:ph type="body" sz="quarter" idx="13"/>
          </p:nvPr>
        </p:nvSpPr>
        <p:spPr/>
        <p:txBody>
          <a:bodyPr>
            <a:normAutofit fontScale="92500"/>
          </a:bodyPr>
          <a:lstStyle/>
          <a:p>
            <a:r>
              <a:rPr lang="fr-CA" dirty="0"/>
              <a:t>Le plagiat, </a:t>
            </a:r>
            <a:br>
              <a:rPr lang="fr-CA" dirty="0"/>
            </a:br>
            <a:r>
              <a:rPr lang="fr-CA" sz="3000" dirty="0">
                <a:solidFill>
                  <a:schemeClr val="bg1"/>
                </a:solidFill>
              </a:rPr>
              <a:t>ça concerne tout le monde</a:t>
            </a:r>
            <a:br>
              <a:rPr lang="fr-CA" sz="3000" dirty="0">
                <a:solidFill>
                  <a:schemeClr val="bg1"/>
                </a:solidFill>
              </a:rPr>
            </a:br>
            <a:r>
              <a:rPr lang="fr-CA" dirty="0"/>
              <a:t/>
            </a:r>
            <a:br>
              <a:rPr lang="fr-CA" dirty="0"/>
            </a:br>
            <a:r>
              <a:rPr lang="fr-CA" sz="2200" dirty="0"/>
              <a:t>Une initiative conjointe </a:t>
            </a:r>
            <a:br>
              <a:rPr lang="fr-CA" sz="2200" dirty="0"/>
            </a:br>
            <a:r>
              <a:rPr lang="fr-CA" sz="2200" dirty="0"/>
              <a:t>des professeurs et des étudiants</a:t>
            </a:r>
            <a:endParaRPr lang="fr-CA" sz="2200" i="1" dirty="0"/>
          </a:p>
        </p:txBody>
      </p:sp>
    </p:spTree>
    <p:extLst>
      <p:ext uri="{BB962C8B-B14F-4D97-AF65-F5344CB8AC3E}">
        <p14:creationId xmlns:p14="http://schemas.microsoft.com/office/powerpoint/2010/main" val="23442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normAutofit lnSpcReduction="10000"/>
          </a:bodyPr>
          <a:lstStyle/>
          <a:p>
            <a:r>
              <a:rPr lang="en-US" dirty="0"/>
              <a:t>Pour donner de la </a:t>
            </a:r>
            <a:r>
              <a:rPr lang="en-US" dirty="0" err="1"/>
              <a:t>crédibilité</a:t>
            </a:r>
            <a:r>
              <a:rPr lang="en-US" dirty="0"/>
              <a:t> </a:t>
            </a:r>
            <a:r>
              <a:rPr lang="en-US" dirty="0" err="1"/>
              <a:t>à</a:t>
            </a:r>
            <a:r>
              <a:rPr lang="en-US" dirty="0"/>
              <a:t> </a:t>
            </a:r>
            <a:r>
              <a:rPr lang="en-US" dirty="0" err="1"/>
              <a:t>ses</a:t>
            </a:r>
            <a:r>
              <a:rPr lang="en-US" dirty="0"/>
              <a:t> </a:t>
            </a:r>
            <a:r>
              <a:rPr lang="en-US" dirty="0" err="1"/>
              <a:t>propos</a:t>
            </a:r>
            <a:endParaRPr lang="en-US" dirty="0"/>
          </a:p>
          <a:p>
            <a:r>
              <a:rPr lang="en-US" dirty="0"/>
              <a:t>Pour </a:t>
            </a:r>
            <a:r>
              <a:rPr lang="en-US" dirty="0" err="1"/>
              <a:t>offrir</a:t>
            </a:r>
            <a:r>
              <a:rPr lang="en-US" dirty="0"/>
              <a:t> </a:t>
            </a:r>
            <a:r>
              <a:rPr lang="en-US" dirty="0" err="1"/>
              <a:t>à</a:t>
            </a:r>
            <a:r>
              <a:rPr lang="en-US" dirty="0"/>
              <a:t> </a:t>
            </a:r>
            <a:r>
              <a:rPr lang="en-US" dirty="0" err="1"/>
              <a:t>ses</a:t>
            </a:r>
            <a:r>
              <a:rPr lang="en-US" dirty="0"/>
              <a:t> </a:t>
            </a:r>
            <a:r>
              <a:rPr lang="en-US" dirty="0" err="1"/>
              <a:t>lecteurs</a:t>
            </a:r>
            <a:r>
              <a:rPr lang="en-US" dirty="0"/>
              <a:t> des </a:t>
            </a:r>
            <a:r>
              <a:rPr lang="en-US" dirty="0" err="1"/>
              <a:t>références</a:t>
            </a:r>
            <a:r>
              <a:rPr lang="en-US" dirty="0"/>
              <a:t> sur le </a:t>
            </a:r>
            <a:r>
              <a:rPr lang="en-US" dirty="0" err="1"/>
              <a:t>sujet</a:t>
            </a:r>
            <a:endParaRPr lang="en-US" dirty="0"/>
          </a:p>
          <a:p>
            <a:r>
              <a:rPr lang="en-US" dirty="0"/>
              <a:t>Pour se </a:t>
            </a:r>
            <a:r>
              <a:rPr lang="en-US" dirty="0" err="1"/>
              <a:t>protéger</a:t>
            </a:r>
            <a:r>
              <a:rPr lang="en-US" dirty="0"/>
              <a:t> du </a:t>
            </a:r>
            <a:r>
              <a:rPr lang="en-US" dirty="0" err="1"/>
              <a:t>plagiat</a:t>
            </a:r>
            <a:endParaRPr lang="en-US" dirty="0"/>
          </a:p>
          <a:p>
            <a:r>
              <a:rPr lang="en-US" dirty="0"/>
              <a:t>Pour </a:t>
            </a:r>
            <a:r>
              <a:rPr lang="en-US" dirty="0" err="1"/>
              <a:t>toutes</a:t>
            </a:r>
            <a:r>
              <a:rPr lang="en-US" dirty="0"/>
              <a:t> </a:t>
            </a:r>
            <a:r>
              <a:rPr lang="en-US" dirty="0" err="1"/>
              <a:t>ces</a:t>
            </a:r>
            <a:r>
              <a:rPr lang="en-US" dirty="0"/>
              <a:t> raisons</a:t>
            </a:r>
          </a:p>
        </p:txBody>
      </p:sp>
      <p:sp>
        <p:nvSpPr>
          <p:cNvPr id="2050" name="TPQuestion"/>
          <p:cNvSpPr>
            <a:spLocks noGrp="1"/>
          </p:cNvSpPr>
          <p:nvPr>
            <p:ph type="title"/>
          </p:nvPr>
        </p:nvSpPr>
        <p:spPr/>
        <p:txBody>
          <a:bodyPr/>
          <a:lstStyle/>
          <a:p>
            <a:r>
              <a:rPr lang="fr-FR"/>
              <a:t>Lorsqu'on effectue un travail de recherche, pourquoi doit-on indiquer ses sources ?</a:t>
            </a:r>
            <a:endParaRPr lang="fr-CA" dirty="0"/>
          </a:p>
        </p:txBody>
      </p:sp>
      <p:pic>
        <p:nvPicPr>
          <p:cNvPr id="2" name="TPChart" descr="CE543B62611C4FFC96099E39A289DAD9Chart20141103142926452.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VRAI</a:t>
            </a:r>
          </a:p>
          <a:p>
            <a:r>
              <a:rPr lang="en-US"/>
              <a:t>FAUX</a:t>
            </a:r>
            <a:endParaRPr lang="en-US" dirty="0"/>
          </a:p>
        </p:txBody>
      </p:sp>
      <p:sp>
        <p:nvSpPr>
          <p:cNvPr id="2050" name="TPQuestion"/>
          <p:cNvSpPr>
            <a:spLocks noGrp="1"/>
          </p:cNvSpPr>
          <p:nvPr>
            <p:ph type="title"/>
          </p:nvPr>
        </p:nvSpPr>
        <p:spPr/>
        <p:txBody>
          <a:bodyPr/>
          <a:lstStyle/>
          <a:p>
            <a:r>
              <a:rPr lang="fr-FR"/>
              <a:t>Lorsqu'on rédige un travail, il n'est pas nécessaire de donner la référence si on paraphrase, car une paraphrase reprend les idées et non les mots exacts d'un auteur. </a:t>
            </a:r>
            <a:endParaRPr lang="en-US" dirty="0"/>
          </a:p>
        </p:txBody>
      </p:sp>
      <p:pic>
        <p:nvPicPr>
          <p:cNvPr id="2" name="TPChart" descr="6275513601594F80881CBB127436CC7CChart20141103142758361.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a:xfrm>
            <a:off x="715963" y="3485478"/>
            <a:ext cx="2353808" cy="1826751"/>
          </a:xfrm>
        </p:spPr>
        <p:txBody>
          <a:bodyPr/>
          <a:lstStyle/>
          <a:p>
            <a:r>
              <a:rPr lang="en-US" dirty="0"/>
              <a:t>VRAI</a:t>
            </a:r>
          </a:p>
          <a:p>
            <a:r>
              <a:rPr lang="en-US" dirty="0"/>
              <a:t>FAUX</a:t>
            </a:r>
          </a:p>
        </p:txBody>
      </p:sp>
      <p:sp>
        <p:nvSpPr>
          <p:cNvPr id="2050" name="TPQuestion"/>
          <p:cNvSpPr>
            <a:spLocks noGrp="1"/>
          </p:cNvSpPr>
          <p:nvPr>
            <p:ph type="title"/>
          </p:nvPr>
        </p:nvSpPr>
        <p:spPr/>
        <p:txBody>
          <a:bodyPr/>
          <a:lstStyle/>
          <a:p>
            <a:r>
              <a:rPr lang="fr-FR"/>
              <a:t>Pour faire une bonne paraphrase, il suffit simplement de remplacer tous les mots de l'extrait que l'on veut paraphraser par des synonymes.</a:t>
            </a:r>
            <a:endParaRPr lang="fr-CA" dirty="0"/>
          </a:p>
        </p:txBody>
      </p:sp>
      <p:pic>
        <p:nvPicPr>
          <p:cNvPr id="2" name="TPChart" descr="BEDE82694A0148AE828386DA5CE296E3Chart20141103142659501.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ZoneTexte 2"/>
          <p:cNvSpPr txBox="1"/>
          <p:nvPr/>
        </p:nvSpPr>
        <p:spPr>
          <a:xfrm>
            <a:off x="3562066" y="3088643"/>
            <a:ext cx="4892959" cy="2462213"/>
          </a:xfrm>
          <a:prstGeom prst="rect">
            <a:avLst/>
          </a:prstGeom>
          <a:noFill/>
          <a:ln>
            <a:noFill/>
          </a:ln>
        </p:spPr>
        <p:txBody>
          <a:bodyPr wrap="square" rtlCol="0">
            <a:spAutoFit/>
          </a:bodyPr>
          <a:lstStyle/>
          <a:p>
            <a:r>
              <a:rPr lang="fr-FR" sz="1400" b="1" dirty="0"/>
              <a:t>Paraphrase:</a:t>
            </a:r>
          </a:p>
          <a:p>
            <a:r>
              <a:rPr lang="fr-FR" sz="1400" dirty="0"/>
              <a:t>Explication dans ses propres mots de l’idée d’un auteur.</a:t>
            </a:r>
          </a:p>
          <a:p>
            <a:endParaRPr lang="fr-FR" sz="1400" dirty="0"/>
          </a:p>
          <a:p>
            <a:r>
              <a:rPr lang="fr-FR" sz="1400" dirty="0"/>
              <a:t>Pour faire une bonne paraphrase il faut remplacer des mots de la paraphrase par des synonymes, mais il faut également modifier la structure des phrases, changer les parties du discours et effectuer tout autre changement jugé pertinent. Une bonne paraphrase implique que l'on comprend aisément ce que l'auteur a voulu dire et qu'on l'exprime dans ses propres mots.</a:t>
            </a:r>
            <a:endParaRPr lang="fr-CA" sz="1400" dirty="0"/>
          </a:p>
          <a:p>
            <a:endParaRPr lang="fr-FR" sz="1400" dirty="0"/>
          </a:p>
        </p:txBody>
      </p:sp>
      <p:sp>
        <p:nvSpPr>
          <p:cNvPr id="4" name="ZoneTexte 3"/>
          <p:cNvSpPr txBox="1"/>
          <p:nvPr/>
        </p:nvSpPr>
        <p:spPr>
          <a:xfrm>
            <a:off x="715963" y="5580638"/>
            <a:ext cx="8196025" cy="253916"/>
          </a:xfrm>
          <a:prstGeom prst="rect">
            <a:avLst/>
          </a:prstGeom>
          <a:noFill/>
        </p:spPr>
        <p:txBody>
          <a:bodyPr wrap="square" rtlCol="0">
            <a:spAutoFit/>
          </a:bodyPr>
          <a:lstStyle/>
          <a:p>
            <a:r>
              <a:rPr lang="fr-FR" sz="1050" dirty="0"/>
              <a:t>Information et outils sur </a:t>
            </a:r>
            <a:r>
              <a:rPr lang="fr-FR" sz="1050"/>
              <a:t>la paraphrase : </a:t>
            </a:r>
            <a:r>
              <a:rPr lang="fr-FR" sz="1050" dirty="0"/>
              <a:t>www.integrite.umontreal.ca/pratiques/paraphraser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type="body" sz="quarter" idx="10"/>
          </p:nvPr>
        </p:nvSpPr>
        <p:spPr/>
        <p:txBody>
          <a:bodyPr/>
          <a:lstStyle/>
          <a:p>
            <a:pPr marL="45720" lvl="0" indent="0" algn="ctr">
              <a:buClr>
                <a:srgbClr val="2C7C9F"/>
              </a:buClr>
              <a:buNone/>
            </a:pPr>
            <a:endParaRPr lang="fr-FR" sz="3000" dirty="0">
              <a:solidFill>
                <a:srgbClr val="09213B"/>
              </a:solidFill>
            </a:endParaRPr>
          </a:p>
          <a:p>
            <a:pPr marL="45720" indent="0">
              <a:buNone/>
            </a:pPr>
            <a:endParaRPr lang="fr-FR" dirty="0"/>
          </a:p>
        </p:txBody>
      </p:sp>
      <p:sp>
        <p:nvSpPr>
          <p:cNvPr id="3" name="Titre 2"/>
          <p:cNvSpPr>
            <a:spLocks noGrp="1"/>
          </p:cNvSpPr>
          <p:nvPr>
            <p:ph type="title"/>
          </p:nvPr>
        </p:nvSpPr>
        <p:spPr/>
        <p:txBody>
          <a:bodyPr>
            <a:normAutofit/>
          </a:bodyPr>
          <a:lstStyle/>
          <a:p>
            <a:r>
              <a:rPr lang="fr-FR" sz="4800" dirty="0"/>
              <a:t>Mises en situations</a:t>
            </a:r>
            <a:r>
              <a:rPr lang="fr-FR" dirty="0"/>
              <a:t/>
            </a:r>
            <a:br>
              <a:rPr lang="fr-FR" dirty="0"/>
            </a:br>
            <a:r>
              <a:rPr lang="fr-FR" dirty="0"/>
              <a:t>Que feriez-vous?</a:t>
            </a:r>
          </a:p>
        </p:txBody>
      </p:sp>
    </p:spTree>
    <p:extLst>
      <p:ext uri="{BB962C8B-B14F-4D97-AF65-F5344CB8AC3E}">
        <p14:creationId xmlns:p14="http://schemas.microsoft.com/office/powerpoint/2010/main" val="8774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a:bodyPr>
          <a:lstStyle/>
          <a:p>
            <a:pPr>
              <a:spcAft>
                <a:spcPts val="0"/>
              </a:spcAft>
            </a:pPr>
            <a:r>
              <a:rPr lang="fr-FR" sz="1800" dirty="0"/>
              <a:t>RÉPONSE:</a:t>
            </a:r>
          </a:p>
          <a:p>
            <a:r>
              <a:rPr lang="fr-FR" b="1" dirty="0"/>
              <a:t>Natacha doit citer la source en utilisant l'information disponible. Ce n'est pas tout ce qui est sur l'Internet qui s'avère de notoriété publique. </a:t>
            </a:r>
          </a:p>
          <a:p>
            <a:r>
              <a:rPr lang="fr-FR" dirty="0"/>
              <a:t>Par ailleurs, elle doit réellement penser avant d'utiliser l'information de ce site dans sa recherche puisqu’elle ne sait même pas qui ou quand cela a été écrit et il ne peut donc s'assurer de la qualité de l'information.</a:t>
            </a:r>
            <a:r>
              <a:rPr lang="fr-CA" dirty="0"/>
              <a:t> </a:t>
            </a:r>
            <a:endParaRPr lang="fr-FR" dirty="0"/>
          </a:p>
        </p:txBody>
      </p:sp>
      <p:sp>
        <p:nvSpPr>
          <p:cNvPr id="3" name="Titre 2"/>
          <p:cNvSpPr>
            <a:spLocks noGrp="1"/>
          </p:cNvSpPr>
          <p:nvPr>
            <p:ph type="title"/>
          </p:nvPr>
        </p:nvSpPr>
        <p:spPr/>
        <p:txBody>
          <a:bodyPr/>
          <a:lstStyle/>
          <a:p>
            <a:r>
              <a:rPr lang="fr-FR" dirty="0"/>
              <a:t>NATACHA copie et colle quelques phrases d'un site Internet dans son travail. Le site Internet ne mentionne pas d'auteur, d'éditeur, de commanditaire ou de date. </a:t>
            </a:r>
            <a:r>
              <a:rPr lang="fr-FR"/>
              <a:t>Elle devrait :</a:t>
            </a:r>
            <a:endParaRPr lang="fr-FR" dirty="0"/>
          </a:p>
        </p:txBody>
      </p:sp>
    </p:spTree>
    <p:extLst>
      <p:ext uri="{BB962C8B-B14F-4D97-AF65-F5344CB8AC3E}">
        <p14:creationId xmlns:p14="http://schemas.microsoft.com/office/powerpoint/2010/main" val="387207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2700338"/>
            <a:ext cx="7739062" cy="3219772"/>
          </a:xfrm>
        </p:spPr>
        <p:txBody>
          <a:bodyPr/>
          <a:lstStyle/>
          <a:p>
            <a:pPr lvl="1"/>
            <a:r>
              <a:rPr lang="fr-CA" dirty="0"/>
              <a:t>Si le travail est  individuel, elles feraient mieux de vérifier auprès du professeur avant de trop d’en discuter entre elles.</a:t>
            </a:r>
          </a:p>
          <a:p>
            <a:pPr lvl="2"/>
            <a:r>
              <a:rPr lang="fr-CA" dirty="0"/>
              <a:t>Si le professeur veut pouvoir évaluer les capacités de chaque étudiant, il n’est pas acceptable qu’elles remettent chacune une copie d’un travail qui a en fait été réalisé (en partie) à deux.</a:t>
            </a:r>
          </a:p>
          <a:p>
            <a:pPr lvl="1"/>
            <a:r>
              <a:rPr lang="fr-CA" dirty="0"/>
              <a:t>Si le professeur veut mettre les étudiants dans une situation d’apprentissage qui demande de la collaboration et la mise en commun de leurs idée, il demandera un travail d’équipe et non un travail individuel.</a:t>
            </a:r>
          </a:p>
        </p:txBody>
      </p:sp>
      <p:sp>
        <p:nvSpPr>
          <p:cNvPr id="3" name="Titre 2"/>
          <p:cNvSpPr>
            <a:spLocks noGrp="1"/>
          </p:cNvSpPr>
          <p:nvPr>
            <p:ph type="title"/>
          </p:nvPr>
        </p:nvSpPr>
        <p:spPr>
          <a:xfrm>
            <a:off x="716572" y="710005"/>
            <a:ext cx="7722577" cy="1804595"/>
          </a:xfrm>
        </p:spPr>
        <p:txBody>
          <a:bodyPr/>
          <a:lstStyle/>
          <a:p>
            <a:r>
              <a:rPr lang="fr-CA" sz="2600" dirty="0"/>
              <a:t>Andrea et Elise ont un travail pratique à réaliser dans un de leur cours. Ont-elles le droit de se consulter afin de générer plusieurs idées sur lesquelles baser leur travail?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2642839"/>
            <a:ext cx="7739062" cy="3415061"/>
          </a:xfrm>
        </p:spPr>
        <p:txBody>
          <a:bodyPr>
            <a:normAutofit fontScale="85000" lnSpcReduction="10000"/>
          </a:bodyPr>
          <a:lstStyle/>
          <a:p>
            <a:pPr>
              <a:lnSpc>
                <a:spcPct val="110000"/>
              </a:lnSpc>
              <a:spcAft>
                <a:spcPts val="0"/>
              </a:spcAft>
            </a:pPr>
            <a:r>
              <a:rPr lang="fr-FR" sz="1900" dirty="0"/>
              <a:t>RÉPONSE:</a:t>
            </a:r>
          </a:p>
          <a:p>
            <a:pPr>
              <a:lnSpc>
                <a:spcPct val="110000"/>
              </a:lnSpc>
            </a:pPr>
            <a:r>
              <a:rPr lang="fr-FR" sz="2200" b="1" dirty="0"/>
              <a:t>Natacha aurait dû noter l'auteur, le titre et les autres informations nécessaires pour citer correctement la source au moment où elle avait ces informations sous les yeux. Si elle veut absolument utiliser cette citation, elle devra retrouver la source. Elle peut obtenir de l'aide de sa bibliothèque pour le faire. </a:t>
            </a:r>
          </a:p>
          <a:p>
            <a:pPr lvl="0">
              <a:lnSpc>
                <a:spcPct val="110000"/>
              </a:lnSpc>
            </a:pPr>
            <a:r>
              <a:rPr lang="fr-FR" sz="2200" dirty="0"/>
              <a:t>Utiliser une citation ou une idée sans en identifier la source est du plagiat. Et comme vous l'aurez deviné, inventer une source est du domaine de la malhonnêteté intellectuelle.</a:t>
            </a:r>
            <a:r>
              <a:rPr lang="fr-CA" sz="2200" dirty="0"/>
              <a:t> </a:t>
            </a:r>
            <a:endParaRPr lang="fr-FR" sz="2200" dirty="0"/>
          </a:p>
          <a:p>
            <a:pPr>
              <a:lnSpc>
                <a:spcPct val="110000"/>
              </a:lnSpc>
            </a:pPr>
            <a:endParaRPr lang="fr-FR" dirty="0"/>
          </a:p>
        </p:txBody>
      </p:sp>
      <p:sp>
        <p:nvSpPr>
          <p:cNvPr id="3" name="Titre 2"/>
          <p:cNvSpPr>
            <a:spLocks noGrp="1"/>
          </p:cNvSpPr>
          <p:nvPr>
            <p:ph type="title"/>
          </p:nvPr>
        </p:nvSpPr>
        <p:spPr/>
        <p:txBody>
          <a:bodyPr/>
          <a:lstStyle/>
          <a:p>
            <a:r>
              <a:rPr lang="fr-FR"/>
              <a:t>NATACHA a la citation parfaite pour soutenir son argumentation, mais elle n'est pas en mesure de se souvenir où elle l'a prise... Elle devrait :</a:t>
            </a:r>
            <a:r>
              <a:rPr lang="fr-CA"/>
              <a:t/>
            </a:r>
            <a:br>
              <a:rPr lang="fr-CA"/>
            </a:br>
            <a:endParaRPr lang="fr-FR" dirty="0"/>
          </a:p>
        </p:txBody>
      </p:sp>
    </p:spTree>
    <p:extLst>
      <p:ext uri="{BB962C8B-B14F-4D97-AF65-F5344CB8AC3E}">
        <p14:creationId xmlns:p14="http://schemas.microsoft.com/office/powerpoint/2010/main" val="33946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3114675"/>
            <a:ext cx="7739062" cy="2805435"/>
          </a:xfrm>
        </p:spPr>
        <p:txBody>
          <a:bodyPr/>
          <a:lstStyle/>
          <a:p>
            <a:pPr>
              <a:spcAft>
                <a:spcPts val="0"/>
              </a:spcAft>
            </a:pPr>
            <a:r>
              <a:rPr lang="fr-FR" sz="1800" dirty="0"/>
              <a:t>RÉPONSE:</a:t>
            </a:r>
          </a:p>
          <a:p>
            <a:r>
              <a:rPr lang="fr-FR" dirty="0"/>
              <a:t>Elle doit non seulement mentionner la source consultée, c'est-à-dire Anatomie et Physiologie Humaine, mais également la source de laquelle est tirée la citation, soit Neurosciences.</a:t>
            </a:r>
          </a:p>
          <a:p>
            <a:pPr lvl="0"/>
            <a:r>
              <a:rPr lang="fr-FR" dirty="0"/>
              <a:t>Dans la bibliographie par contre, elle indiquera uniquement la source consultée, soit Anatomie et Physiologie Humaine.</a:t>
            </a:r>
          </a:p>
          <a:p>
            <a:endParaRPr lang="fr-FR" dirty="0"/>
          </a:p>
        </p:txBody>
      </p:sp>
      <p:sp>
        <p:nvSpPr>
          <p:cNvPr id="3" name="Titre 2"/>
          <p:cNvSpPr>
            <a:spLocks noGrp="1"/>
          </p:cNvSpPr>
          <p:nvPr>
            <p:ph type="title"/>
          </p:nvPr>
        </p:nvSpPr>
        <p:spPr>
          <a:xfrm>
            <a:off x="716572" y="710006"/>
            <a:ext cx="7722577" cy="1765566"/>
          </a:xfrm>
        </p:spPr>
        <p:txBody>
          <a:bodyPr/>
          <a:lstStyle/>
          <a:p>
            <a:r>
              <a:rPr lang="fr-FR" sz="2400" dirty="0"/>
              <a:t>CAMILLE consulte le livre ANATOMIE ET PHYSIOLOGIE HUMAINE et elle y trouve un passage intéressant qu’elle aimerait insérer dans son travail. Ce passage est en fait une citation tirée du livre NEUROSCIENCES. Dans son travail, quelle(s) source(s) devrait-elle mentionner?</a:t>
            </a:r>
            <a:r>
              <a:rPr lang="fr-CA" sz="2400" dirty="0"/>
              <a:t/>
            </a:r>
            <a:br>
              <a:rPr lang="fr-CA" sz="2400" dirty="0"/>
            </a:br>
            <a:endParaRPr lang="fr-FR" sz="2400" dirty="0"/>
          </a:p>
        </p:txBody>
      </p:sp>
    </p:spTree>
    <p:extLst>
      <p:ext uri="{BB962C8B-B14F-4D97-AF65-F5344CB8AC3E}">
        <p14:creationId xmlns:p14="http://schemas.microsoft.com/office/powerpoint/2010/main" val="28955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lstStyle/>
          <a:p>
            <a:r>
              <a:rPr lang="fr-CA" dirty="0"/>
              <a:t>.</a:t>
            </a:r>
          </a:p>
        </p:txBody>
      </p:sp>
      <p:sp>
        <p:nvSpPr>
          <p:cNvPr id="2" name="Titre 1"/>
          <p:cNvSpPr>
            <a:spLocks noGrp="1"/>
          </p:cNvSpPr>
          <p:nvPr>
            <p:ph type="title"/>
          </p:nvPr>
        </p:nvSpPr>
        <p:spPr/>
        <p:txBody>
          <a:bodyPr/>
          <a:lstStyle/>
          <a:p>
            <a:r>
              <a:rPr lang="fr-CA" dirty="0"/>
              <a:t>Module fraude </a:t>
            </a:r>
          </a:p>
        </p:txBody>
      </p:sp>
      <p:sp>
        <p:nvSpPr>
          <p:cNvPr id="3" name="Espace réservé du contenu 2"/>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fr-FR" dirty="0"/>
          </a:p>
        </p:txBody>
      </p:sp>
    </p:spTree>
    <p:extLst>
      <p:ext uri="{BB962C8B-B14F-4D97-AF65-F5344CB8AC3E}">
        <p14:creationId xmlns:p14="http://schemas.microsoft.com/office/powerpoint/2010/main" val="2443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9"/>
          </p:nvPr>
        </p:nvSpPr>
        <p:spPr>
          <a:xfrm>
            <a:off x="715963" y="2898183"/>
            <a:ext cx="7739062" cy="3021927"/>
          </a:xfrm>
        </p:spPr>
        <p:txBody>
          <a:bodyPr/>
          <a:lstStyle/>
          <a:p>
            <a:r>
              <a:rPr lang="fr-CA" sz="1800" dirty="0"/>
              <a:t>RÉPONSE:</a:t>
            </a:r>
            <a:endParaRPr lang="fr-CA" dirty="0"/>
          </a:p>
          <a:p>
            <a:r>
              <a:rPr lang="fr-CA" dirty="0"/>
              <a:t>Produire un faux certificat médical constitue une fraude.</a:t>
            </a:r>
          </a:p>
          <a:p>
            <a:r>
              <a:rPr lang="fr-CA" dirty="0"/>
              <a:t>Ce geste constitue également un acte criminel (faux et usage  de faux) passible de condamnation devant les tribunaux.</a:t>
            </a:r>
          </a:p>
        </p:txBody>
      </p:sp>
      <p:sp>
        <p:nvSpPr>
          <p:cNvPr id="8" name="Titre 7"/>
          <p:cNvSpPr>
            <a:spLocks noGrp="1"/>
          </p:cNvSpPr>
          <p:nvPr>
            <p:ph type="title"/>
          </p:nvPr>
        </p:nvSpPr>
        <p:spPr/>
        <p:txBody>
          <a:bodyPr/>
          <a:lstStyle/>
          <a:p>
            <a:pPr lvl="0"/>
            <a:r>
              <a:rPr lang="fr-CA" dirty="0"/>
              <a:t>FRÉDÉRIC réalise à 14 h qu’il a complètement oublié qu’il avait un examen ce matin. Il utilise un modèle de certificat médical trouvé en ligne pour produire un certificat expliquant son absence à l’examen.  Est-ce permis?</a:t>
            </a:r>
          </a:p>
        </p:txBody>
      </p:sp>
    </p:spTree>
    <p:extLst>
      <p:ext uri="{BB962C8B-B14F-4D97-AF65-F5344CB8AC3E}">
        <p14:creationId xmlns:p14="http://schemas.microsoft.com/office/powerpoint/2010/main" val="30202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p:txBody>
          <a:bodyPr>
            <a:normAutofit/>
          </a:bodyPr>
          <a:lstStyle/>
          <a:p>
            <a:r>
              <a:rPr lang="fr-CA" sz="2000" dirty="0"/>
              <a:t>Étudiant(e)s : </a:t>
            </a:r>
          </a:p>
          <a:p>
            <a:endParaRPr lang="fr-CA" sz="2000" dirty="0"/>
          </a:p>
          <a:p>
            <a:r>
              <a:rPr lang="fr-CA" sz="2000" dirty="0"/>
              <a:t>Professeur(e)s : </a:t>
            </a:r>
          </a:p>
        </p:txBody>
      </p:sp>
      <p:sp>
        <p:nvSpPr>
          <p:cNvPr id="3" name="Titre 2"/>
          <p:cNvSpPr>
            <a:spLocks noGrp="1"/>
          </p:cNvSpPr>
          <p:nvPr>
            <p:ph type="title"/>
          </p:nvPr>
        </p:nvSpPr>
        <p:spPr/>
        <p:txBody>
          <a:bodyPr>
            <a:normAutofit/>
          </a:bodyPr>
          <a:lstStyle/>
          <a:p>
            <a:r>
              <a:rPr lang="fr-CA" dirty="0"/>
              <a:t>Liste des personnes ayant préparé et offrant l’activité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9"/>
          </p:nvPr>
        </p:nvSpPr>
        <p:spPr/>
        <p:txBody>
          <a:bodyPr>
            <a:normAutofit/>
          </a:bodyPr>
          <a:lstStyle/>
          <a:p>
            <a:pPr marL="45720"/>
            <a:r>
              <a:rPr lang="fr-FR" dirty="0"/>
              <a:t>RÉPONSE:</a:t>
            </a:r>
          </a:p>
          <a:p>
            <a:pPr marL="45720"/>
            <a:r>
              <a:rPr lang="fr-CA" dirty="0"/>
              <a:t>Falsifier les résultats d'une expérience est une forme de fraude.</a:t>
            </a:r>
          </a:p>
          <a:p>
            <a:pPr marL="45720"/>
            <a:r>
              <a:rPr lang="fr-CA" dirty="0"/>
              <a:t>Reprendre les résultats de ses collègues, c’est du plagiat. </a:t>
            </a:r>
          </a:p>
          <a:p>
            <a:pPr marL="45720"/>
            <a:r>
              <a:rPr lang="fr-CA" dirty="0"/>
              <a:t>Si Louis a des questions à propos de ses données, il doit en parler avec son superviseur ou son professeur.</a:t>
            </a:r>
          </a:p>
        </p:txBody>
      </p:sp>
      <p:sp>
        <p:nvSpPr>
          <p:cNvPr id="6" name="Titre 5"/>
          <p:cNvSpPr>
            <a:spLocks noGrp="1"/>
          </p:cNvSpPr>
          <p:nvPr>
            <p:ph type="title"/>
          </p:nvPr>
        </p:nvSpPr>
        <p:spPr/>
        <p:txBody>
          <a:bodyPr/>
          <a:lstStyle/>
          <a:p>
            <a:r>
              <a:rPr lang="fr-CA" sz="2800" dirty="0"/>
              <a:t>En discutant avec ses collègues de laboratoire, Louis réalise que ses données semblent aberrantes. Il pense qu’il n‘a pas les bons résultats. Que devrait-il faire?</a:t>
            </a:r>
            <a:r>
              <a:rPr lang="fr-FR" sz="2800" dirty="0"/>
              <a:t>  </a:t>
            </a:r>
            <a:endParaRPr lang="fr-CA" dirty="0"/>
          </a:p>
        </p:txBody>
      </p:sp>
    </p:spTree>
    <p:extLst>
      <p:ext uri="{BB962C8B-B14F-4D97-AF65-F5344CB8AC3E}">
        <p14:creationId xmlns:p14="http://schemas.microsoft.com/office/powerpoint/2010/main" val="200607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6572" y="2030278"/>
            <a:ext cx="7739062" cy="3373438"/>
          </a:xfrm>
        </p:spPr>
        <p:txBody>
          <a:bodyPr>
            <a:noAutofit/>
          </a:bodyPr>
          <a:lstStyle/>
          <a:p>
            <a:r>
              <a:rPr lang="fr-CA" sz="1800" dirty="0"/>
              <a:t>Vrai? Faux? </a:t>
            </a:r>
          </a:p>
          <a:p>
            <a:r>
              <a:rPr lang="fr-CA" sz="1800" smtClean="0"/>
              <a:t>Vrai. </a:t>
            </a:r>
            <a:r>
              <a:rPr lang="fr-CA" sz="1800" dirty="0"/>
              <a:t>Le fait de partager des questions et des réponses d’examen sans l’autorisation de la personne responsable du cours, qu’elle ait conçu ou non l’examen, contrevient aux règlements sur le plagiat et la fraude de l’Université de Montréal. </a:t>
            </a:r>
          </a:p>
          <a:p>
            <a:r>
              <a:rPr lang="fr-CA" sz="1800" dirty="0"/>
              <a:t>« Constitue notamment un plagiat […] l’obtention, par vol, manœuvre ou corruption ou par tout autre moyen illicite, de questions ou de réponses d’examen ou de tout autre document non autorisé [ainsi que] le recours à toute aide non autorisée, qu’elle soit individuelle ou collective, à l’occasion d’un examen, d’un travail ou d’une activité visés par le présent Règlement. ») Évidemment, la situation est différente lorsqu’une unité rend accessibles aux étudiants les questions et réponses des examens des années antérieures.</a:t>
            </a:r>
          </a:p>
        </p:txBody>
      </p:sp>
      <p:sp>
        <p:nvSpPr>
          <p:cNvPr id="3" name="Titre 2"/>
          <p:cNvSpPr>
            <a:spLocks noGrp="1"/>
          </p:cNvSpPr>
          <p:nvPr>
            <p:ph type="title"/>
          </p:nvPr>
        </p:nvSpPr>
        <p:spPr/>
        <p:txBody>
          <a:bodyPr/>
          <a:lstStyle/>
          <a:p>
            <a:r>
              <a:rPr lang="fr-CA" sz="2400" dirty="0"/>
              <a:t>Lors d’un examen, un groupe d’étudiants a pris l’initiative de noter les questions et les réponses afin de les partager avec d’autres collègues. Est-ce un geste répréhensible, selon les règlements disciplinaires sur le plagiat et la fraude de l’Université de Montréal? </a:t>
            </a:r>
          </a:p>
        </p:txBody>
      </p:sp>
    </p:spTree>
    <p:extLst>
      <p:ext uri="{BB962C8B-B14F-4D97-AF65-F5344CB8AC3E}">
        <p14:creationId xmlns:p14="http://schemas.microsoft.com/office/powerpoint/2010/main" val="39816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endParaRPr lang="fr-CA"/>
          </a:p>
        </p:txBody>
      </p:sp>
      <p:sp>
        <p:nvSpPr>
          <p:cNvPr id="2" name="Titre 1"/>
          <p:cNvSpPr>
            <a:spLocks noGrp="1"/>
          </p:cNvSpPr>
          <p:nvPr>
            <p:ph type="title"/>
          </p:nvPr>
        </p:nvSpPr>
        <p:spPr/>
        <p:txBody>
          <a:bodyPr/>
          <a:lstStyle/>
          <a:p>
            <a:r>
              <a:rPr lang="fr-CA" dirty="0"/>
              <a:t>Module </a:t>
            </a:r>
            <a:br>
              <a:rPr lang="fr-CA" dirty="0"/>
            </a:br>
            <a:r>
              <a:rPr lang="fr-CA" dirty="0"/>
              <a:t>auto-plagiat </a:t>
            </a:r>
          </a:p>
        </p:txBody>
      </p:sp>
      <p:sp>
        <p:nvSpPr>
          <p:cNvPr id="3" name="Espace réservé du contenu 2"/>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fr-FR" dirty="0"/>
          </a:p>
        </p:txBody>
      </p:sp>
    </p:spTree>
    <p:extLst>
      <p:ext uri="{BB962C8B-B14F-4D97-AF65-F5344CB8AC3E}">
        <p14:creationId xmlns:p14="http://schemas.microsoft.com/office/powerpoint/2010/main" val="12267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lstStyle/>
          <a:p>
            <a:pPr marL="45720"/>
            <a:r>
              <a:rPr lang="fr-FR" dirty="0"/>
              <a:t>RÉPONSE:</a:t>
            </a:r>
          </a:p>
          <a:p>
            <a:pPr marL="45720"/>
            <a:endParaRPr lang="fr-FR" dirty="0"/>
          </a:p>
          <a:p>
            <a:pPr marL="45720"/>
            <a:r>
              <a:rPr lang="fr-FR" dirty="0"/>
              <a:t>La présentation, à des fins d’évaluations différentes, sans autorisation, d’un même travail est interdite.  Par conséquent, Sophie est susceptible d’être accusée de plagiat ou de fraude</a:t>
            </a:r>
          </a:p>
          <a:p>
            <a:pPr marL="45720"/>
            <a:endParaRPr lang="fr-CA" dirty="0"/>
          </a:p>
          <a:p>
            <a:pPr marL="45720"/>
            <a:r>
              <a:rPr lang="fr-CA" dirty="0"/>
              <a:t>Sophie doit donc faire son travail en abordant le sujet de manière originale et distincte par rapport au travail déjà fait. </a:t>
            </a:r>
            <a:endParaRPr lang="fr-FR" dirty="0"/>
          </a:p>
          <a:p>
            <a:endParaRPr lang="fr-FR" dirty="0"/>
          </a:p>
        </p:txBody>
      </p:sp>
      <p:sp>
        <p:nvSpPr>
          <p:cNvPr id="3" name="Titre 2"/>
          <p:cNvSpPr>
            <a:spLocks noGrp="1"/>
          </p:cNvSpPr>
          <p:nvPr>
            <p:ph type="title"/>
          </p:nvPr>
        </p:nvSpPr>
        <p:spPr/>
        <p:txBody>
          <a:bodyPr/>
          <a:lstStyle/>
          <a:p>
            <a:r>
              <a:rPr lang="fr-CA" sz="2400" dirty="0"/>
              <a:t>Sophie doit faire un travail dans son cours de baccalauréat.  Elle réalise qu’elle a déjà fait un tel travail dans un cours suivi l’année dernière. Elle est donc ravie car elle pourra soumettre ce travail déjà fait et sauver du temps. </a:t>
            </a:r>
            <a:endParaRPr lang="fr-FR" sz="2400" dirty="0"/>
          </a:p>
        </p:txBody>
      </p:sp>
    </p:spTree>
    <p:extLst>
      <p:ext uri="{BB962C8B-B14F-4D97-AF65-F5344CB8AC3E}">
        <p14:creationId xmlns:p14="http://schemas.microsoft.com/office/powerpoint/2010/main" val="23014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fontScale="85000" lnSpcReduction="20000"/>
          </a:bodyPr>
          <a:lstStyle/>
          <a:p>
            <a:pPr marL="45720"/>
            <a:r>
              <a:rPr lang="fr-FR" dirty="0"/>
              <a:t>RÉPONSE:</a:t>
            </a:r>
          </a:p>
          <a:p>
            <a:pPr marL="45720"/>
            <a:endParaRPr lang="fr-FR" dirty="0"/>
          </a:p>
          <a:p>
            <a:pPr marL="45720"/>
            <a:r>
              <a:rPr lang="fr-FR" dirty="0"/>
              <a:t>Attention, la présentation, à des fins d’évaluations différentes, intégralement ou partiellement et sans autorisation, d’un même travail est interdit. Cette règle s’applique aussi pour des cours suivis dans un autre programme ou dans une autre université.</a:t>
            </a:r>
          </a:p>
          <a:p>
            <a:pPr marL="45720"/>
            <a:endParaRPr lang="fr-FR" dirty="0"/>
          </a:p>
          <a:p>
            <a:pPr marL="45720"/>
            <a:r>
              <a:rPr lang="fr-FR" dirty="0"/>
              <a:t>Par conséquent,  Louis est susceptible d’être accusée de plagiat ou de fraude</a:t>
            </a:r>
          </a:p>
          <a:p>
            <a:pPr marL="45720"/>
            <a:endParaRPr lang="fr-CA" dirty="0"/>
          </a:p>
          <a:p>
            <a:pPr marL="45720"/>
            <a:r>
              <a:rPr lang="fr-CA" dirty="0"/>
              <a:t>Il doit donc présenter un travail en abordant le sujet de manière originale et distincte par rapport au travail déjà fait. </a:t>
            </a:r>
            <a:endParaRPr lang="fr-FR" dirty="0"/>
          </a:p>
          <a:p>
            <a:endParaRPr lang="fr-FR" dirty="0"/>
          </a:p>
        </p:txBody>
      </p:sp>
      <p:sp>
        <p:nvSpPr>
          <p:cNvPr id="3" name="Titre 2"/>
          <p:cNvSpPr>
            <a:spLocks noGrp="1"/>
          </p:cNvSpPr>
          <p:nvPr>
            <p:ph type="title"/>
          </p:nvPr>
        </p:nvSpPr>
        <p:spPr/>
        <p:txBody>
          <a:bodyPr/>
          <a:lstStyle/>
          <a:p>
            <a:r>
              <a:rPr lang="fr-FR" sz="2800" dirty="0"/>
              <a:t/>
            </a:r>
            <a:br>
              <a:rPr lang="fr-FR" sz="2800" dirty="0"/>
            </a:br>
            <a:r>
              <a:rPr lang="fr-CA" sz="2400" dirty="0"/>
              <a:t>Le travail de session demandé par le professeur ressemble beaucoup à un travail que Louis a déjà fait dans le cadre d’un certificat suivi dans une autre université. Donc, il est acceptable qu’il soumette le même travail. </a:t>
            </a:r>
            <a:endParaRPr lang="fr-FR" sz="2400" dirty="0"/>
          </a:p>
        </p:txBody>
      </p:sp>
    </p:spTree>
    <p:extLst>
      <p:ext uri="{BB962C8B-B14F-4D97-AF65-F5344CB8AC3E}">
        <p14:creationId xmlns:p14="http://schemas.microsoft.com/office/powerpoint/2010/main" val="25580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716572" y="642258"/>
            <a:ext cx="7722577" cy="1078054"/>
          </a:xfrm>
        </p:spPr>
        <p:txBody>
          <a:bodyPr/>
          <a:lstStyle/>
          <a:p>
            <a:pPr algn="ctr"/>
            <a:r>
              <a:rPr lang="fr-FR" dirty="0"/>
              <a:t>Informations</a:t>
            </a:r>
            <a:br>
              <a:rPr lang="fr-FR" dirty="0"/>
            </a:br>
            <a:r>
              <a:rPr lang="fr-FR" sz="2400" dirty="0">
                <a:hlinkClick r:id="rId3"/>
              </a:rPr>
              <a:t>www.integrite.umontreal.ca</a:t>
            </a:r>
            <a:r>
              <a:rPr lang="fr-FR" sz="2400" dirty="0"/>
              <a:t> </a:t>
            </a:r>
            <a:br>
              <a:rPr lang="fr-FR" sz="2400" dirty="0"/>
            </a:br>
            <a:endParaRPr lang="fr-FR" dirty="0"/>
          </a:p>
        </p:txBody>
      </p:sp>
      <p:sp>
        <p:nvSpPr>
          <p:cNvPr id="6" name="Rectangle 5" hidden="1"/>
          <p:cNvSpPr/>
          <p:nvPr/>
        </p:nvSpPr>
        <p:spPr>
          <a:xfrm>
            <a:off x="1952625" y="3968750"/>
            <a:ext cx="1793875" cy="2063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rotWithShape="1">
          <a:blip r:embed="rId4"/>
          <a:srcRect t="5114" r="1939" b="6324"/>
          <a:stretch/>
        </p:blipFill>
        <p:spPr>
          <a:xfrm>
            <a:off x="0" y="1523999"/>
            <a:ext cx="9144000" cy="4642982"/>
          </a:xfrm>
          <a:prstGeom prst="rect">
            <a:avLst/>
          </a:prstGeom>
        </p:spPr>
      </p:pic>
    </p:spTree>
    <p:extLst>
      <p:ext uri="{BB962C8B-B14F-4D97-AF65-F5344CB8AC3E}">
        <p14:creationId xmlns:p14="http://schemas.microsoft.com/office/powerpoint/2010/main" val="11786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646966" y="154939"/>
            <a:ext cx="7722577" cy="1078054"/>
          </a:xfrm>
        </p:spPr>
        <p:txBody>
          <a:bodyPr/>
          <a:lstStyle/>
          <a:p>
            <a:r>
              <a:rPr lang="fr-FR" dirty="0">
                <a:latin typeface="+mn-lt"/>
              </a:rPr>
              <a:t>Direction des bibliothèques</a:t>
            </a:r>
            <a:br>
              <a:rPr lang="fr-FR" dirty="0">
                <a:latin typeface="+mn-lt"/>
              </a:rPr>
            </a:br>
            <a:r>
              <a:rPr lang="fr-FR" sz="1600" dirty="0">
                <a:latin typeface="+mn-lt"/>
                <a:hlinkClick r:id="rId3"/>
              </a:rPr>
              <a:t>https://bib.umontreal.ca/</a:t>
            </a:r>
            <a:r>
              <a:rPr lang="fr-FR" dirty="0">
                <a:latin typeface="+mn-lt"/>
              </a:rPr>
              <a:t/>
            </a:r>
            <a:br>
              <a:rPr lang="fr-FR" dirty="0">
                <a:latin typeface="+mn-lt"/>
              </a:rPr>
            </a:br>
            <a:endParaRPr lang="fr-FR" sz="2400" dirty="0">
              <a:latin typeface="+mn-lt"/>
            </a:endParaRPr>
          </a:p>
        </p:txBody>
      </p:sp>
      <p:pic>
        <p:nvPicPr>
          <p:cNvPr id="4" name="Image 3">
            <a:hlinkClick r:id="rId3"/>
          </p:cNvPr>
          <p:cNvPicPr>
            <a:picLocks noChangeAspect="1"/>
          </p:cNvPicPr>
          <p:nvPr/>
        </p:nvPicPr>
        <p:blipFill rotWithShape="1">
          <a:blip r:embed="rId4"/>
          <a:srcRect l="-625" t="-9265" r="2148" b="12924"/>
          <a:stretch/>
        </p:blipFill>
        <p:spPr>
          <a:xfrm>
            <a:off x="-340492" y="914585"/>
            <a:ext cx="9697492" cy="5333815"/>
          </a:xfrm>
          <a:prstGeom prst="rect">
            <a:avLst/>
          </a:prstGeom>
        </p:spPr>
      </p:pic>
    </p:spTree>
    <p:extLst>
      <p:ext uri="{BB962C8B-B14F-4D97-AF65-F5344CB8AC3E}">
        <p14:creationId xmlns:p14="http://schemas.microsoft.com/office/powerpoint/2010/main" val="18205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p:txBody>
          <a:bodyPr/>
          <a:lstStyle/>
          <a:p>
            <a:endParaRPr lang="fr-CA"/>
          </a:p>
        </p:txBody>
      </p:sp>
      <p:sp>
        <p:nvSpPr>
          <p:cNvPr id="2" name="Titre 1"/>
          <p:cNvSpPr>
            <a:spLocks noGrp="1"/>
          </p:cNvSpPr>
          <p:nvPr>
            <p:ph type="title"/>
          </p:nvPr>
        </p:nvSpPr>
        <p:spPr/>
        <p:txBody>
          <a:bodyPr/>
          <a:lstStyle/>
          <a:p>
            <a:r>
              <a:rPr lang="fr-CA" dirty="0"/>
              <a:t>Module infractions </a:t>
            </a:r>
          </a:p>
        </p:txBody>
      </p:sp>
      <p:sp>
        <p:nvSpPr>
          <p:cNvPr id="3" name="Espace réservé du contenu 2"/>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fr-FR" dirty="0"/>
          </a:p>
        </p:txBody>
      </p:sp>
    </p:spTree>
    <p:extLst>
      <p:ext uri="{BB962C8B-B14F-4D97-AF65-F5344CB8AC3E}">
        <p14:creationId xmlns:p14="http://schemas.microsoft.com/office/powerpoint/2010/main" val="367351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19"/>
          </p:nvPr>
        </p:nvSpPr>
        <p:spPr/>
        <p:txBody>
          <a:bodyPr>
            <a:normAutofit fontScale="92500" lnSpcReduction="10000"/>
          </a:bodyPr>
          <a:lstStyle/>
          <a:p>
            <a:pPr marL="250825" lvl="1" indent="-250825"/>
            <a:r>
              <a:rPr lang="fr-CA" dirty="0"/>
              <a:t>la substitution de personne lors d’un examen, d’un travail ou d’une activité visés par le présent Règlement;</a:t>
            </a:r>
          </a:p>
          <a:p>
            <a:pPr marL="250825" lvl="1" indent="-250825"/>
            <a:r>
              <a:rPr lang="fr-CA" dirty="0"/>
              <a:t>l’exécution par une autre personne d’un travail ou d’une activité visés par le présent Règlement;</a:t>
            </a:r>
          </a:p>
          <a:p>
            <a:pPr marL="250825" lvl="1" indent="-250825"/>
            <a:r>
              <a:rPr lang="fr-CA" dirty="0"/>
              <a:t>l’utilisation totale ou partielle, littérale ou déguisée, d’un texte d’autrui, d’un tableau, d’une image, d’un enregistrement ou toute autre création, sur tout support, publié ou non, en le faisant passer pour sien ou sans indication de référence à l’occasion d’un examen, d’un travail ou d’une activité visés par le présent Règlement;</a:t>
            </a:r>
          </a:p>
          <a:p>
            <a:pPr marL="250825" lvl="1" indent="-250825"/>
            <a:r>
              <a:rPr lang="fr-CA" dirty="0"/>
              <a:t>l’obtention, par vol, manœuvre ou corruption ou par tout autre moyen illicite, de questions ou de réponses d’examen ou de tout autre document non autorisé; </a:t>
            </a:r>
          </a:p>
        </p:txBody>
      </p:sp>
      <p:sp>
        <p:nvSpPr>
          <p:cNvPr id="7" name="Titre 6"/>
          <p:cNvSpPr>
            <a:spLocks noGrp="1"/>
          </p:cNvSpPr>
          <p:nvPr>
            <p:ph type="title"/>
          </p:nvPr>
        </p:nvSpPr>
        <p:spPr/>
        <p:txBody>
          <a:bodyPr/>
          <a:lstStyle/>
          <a:p>
            <a:r>
              <a:rPr lang="fr-CA" dirty="0"/>
              <a:t>Un plagiat, un copiage ou une fraude ? Je ne savais pas…</a:t>
            </a:r>
          </a:p>
        </p:txBody>
      </p:sp>
    </p:spTree>
    <p:extLst>
      <p:ext uri="{BB962C8B-B14F-4D97-AF65-F5344CB8AC3E}">
        <p14:creationId xmlns:p14="http://schemas.microsoft.com/office/powerpoint/2010/main" val="32266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19"/>
          </p:nvPr>
        </p:nvSpPr>
        <p:spPr>
          <a:xfrm>
            <a:off x="715963" y="2014780"/>
            <a:ext cx="7739062" cy="3663708"/>
          </a:xfrm>
        </p:spPr>
        <p:txBody>
          <a:bodyPr>
            <a:noAutofit/>
          </a:bodyPr>
          <a:lstStyle/>
          <a:p>
            <a:pPr marL="263525" lvl="1" indent="-250825"/>
            <a:r>
              <a:rPr lang="fr-CA" sz="1500" dirty="0"/>
              <a:t>la sollicitation, l’offre ou l’échange d’information pendant un examen; </a:t>
            </a:r>
          </a:p>
          <a:p>
            <a:pPr marL="263525" lvl="1" indent="-250825"/>
            <a:r>
              <a:rPr lang="fr-CA" sz="1500" dirty="0"/>
              <a:t>la modification des résultats d’une évaluation ou de tout document en faisant partie; </a:t>
            </a:r>
          </a:p>
          <a:p>
            <a:pPr marL="263525" lvl="1" indent="-250825"/>
            <a:r>
              <a:rPr lang="fr-CA" sz="1500" dirty="0"/>
              <a:t>la possession ou l’utilisation pendant un examen de tout document sur tout support, matériel ou équipement non autorisé, y compris la copie d’examen d’un autre étudiant;</a:t>
            </a:r>
          </a:p>
          <a:p>
            <a:pPr marL="263525" lvl="1" indent="-250825"/>
            <a:r>
              <a:rPr lang="fr-CA" sz="1500" dirty="0"/>
              <a:t>le recours à toute aide non autorisée, qu’elle soit individuelle ou collective, à l’occasion d’un examen, d’un travail ou d’une activité visés par le présent Règlement;</a:t>
            </a:r>
          </a:p>
          <a:p>
            <a:pPr marL="263525" lvl="1" indent="-250825"/>
            <a:r>
              <a:rPr lang="fr-CA" sz="1500" dirty="0"/>
              <a:t>la présentation, à des fins d’évaluation, d’un travail ou d’une activité visés par le présent Règlement, dont le contenu a été obtenu, en totalité ou en partie, par achat ou échange de travaux académiques;</a:t>
            </a:r>
          </a:p>
          <a:p>
            <a:pPr marL="263525" lvl="1" indent="-250825"/>
            <a:r>
              <a:rPr lang="fr-CA" sz="1500" dirty="0"/>
              <a:t>La présentation, à des fins d’évaluations différentes, sans autorisation, d’un même travail, travail dirigé, mémoire ou thèse, intégralement ou partiellement, dans différents cours, dans différents programmes de l’Université, ou à l’Université et dans un autre établissement d’enseignement.</a:t>
            </a:r>
          </a:p>
        </p:txBody>
      </p:sp>
      <p:sp>
        <p:nvSpPr>
          <p:cNvPr id="7" name="Titre 6"/>
          <p:cNvSpPr>
            <a:spLocks noGrp="1"/>
          </p:cNvSpPr>
          <p:nvPr>
            <p:ph type="title"/>
          </p:nvPr>
        </p:nvSpPr>
        <p:spPr/>
        <p:txBody>
          <a:bodyPr/>
          <a:lstStyle/>
          <a:p>
            <a:r>
              <a:rPr lang="fr-CA"/>
              <a:t>Un plagiat, un copiage ou une fraude ? La liste est longue…</a:t>
            </a:r>
            <a:endParaRPr lang="fr-CA" dirty="0"/>
          </a:p>
        </p:txBody>
      </p:sp>
    </p:spTree>
    <p:extLst>
      <p:ext uri="{BB962C8B-B14F-4D97-AF65-F5344CB8AC3E}">
        <p14:creationId xmlns:p14="http://schemas.microsoft.com/office/powerpoint/2010/main" val="313072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700087" y="2525941"/>
            <a:ext cx="7739062" cy="3373438"/>
          </a:xfrm>
        </p:spPr>
        <p:txBody>
          <a:bodyPr>
            <a:normAutofit/>
          </a:bodyPr>
          <a:lstStyle/>
          <a:p>
            <a:endParaRPr lang="fr-CA" sz="2000" dirty="0"/>
          </a:p>
          <a:p>
            <a:r>
              <a:rPr lang="fr-CA" dirty="0"/>
              <a:t>-</a:t>
            </a:r>
          </a:p>
          <a:p>
            <a:r>
              <a:rPr lang="fr-CA" sz="2000" dirty="0"/>
              <a:t>-</a:t>
            </a:r>
          </a:p>
          <a:p>
            <a:r>
              <a:rPr lang="fr-CA" dirty="0"/>
              <a:t>- </a:t>
            </a:r>
          </a:p>
          <a:p>
            <a:r>
              <a:rPr lang="fr-CA" sz="2000" dirty="0"/>
              <a:t>-</a:t>
            </a:r>
          </a:p>
          <a:p>
            <a:r>
              <a:rPr lang="fr-CA" dirty="0"/>
              <a:t>-</a:t>
            </a:r>
            <a:endParaRPr lang="fr-CA" sz="2000" dirty="0"/>
          </a:p>
        </p:txBody>
      </p:sp>
      <p:sp>
        <p:nvSpPr>
          <p:cNvPr id="3" name="Titre 2"/>
          <p:cNvSpPr>
            <a:spLocks noGrp="1"/>
          </p:cNvSpPr>
          <p:nvPr>
            <p:ph type="title"/>
          </p:nvPr>
        </p:nvSpPr>
        <p:spPr/>
        <p:txBody>
          <a:bodyPr>
            <a:normAutofit/>
          </a:bodyPr>
          <a:lstStyle/>
          <a:p>
            <a:r>
              <a:rPr lang="fr-CA" dirty="0"/>
              <a:t>Liste des modules abordés</a:t>
            </a:r>
          </a:p>
        </p:txBody>
      </p:sp>
    </p:spTree>
    <p:extLst>
      <p:ext uri="{BB962C8B-B14F-4D97-AF65-F5344CB8AC3E}">
        <p14:creationId xmlns:p14="http://schemas.microsoft.com/office/powerpoint/2010/main" val="208296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19"/>
          </p:nvPr>
        </p:nvSpPr>
        <p:spPr>
          <a:xfrm>
            <a:off x="715963" y="2185260"/>
            <a:ext cx="7739062" cy="3493227"/>
          </a:xfrm>
        </p:spPr>
        <p:txBody>
          <a:bodyPr/>
          <a:lstStyle/>
          <a:p>
            <a:pPr marL="12700" lvl="1" indent="0">
              <a:buNone/>
              <a:tabLst>
                <a:tab pos="542925" algn="l"/>
              </a:tabLst>
            </a:pPr>
            <a:r>
              <a:rPr lang="fr-CA" dirty="0"/>
              <a:t>Constitue une infraction, le fait pour un étudiant de commettre une fraude ou, intentionnellement, par insouciance ou négligence, tout plagiat ou copiage ainsi que : </a:t>
            </a:r>
          </a:p>
          <a:p>
            <a:pPr marL="288000" lvl="1" indent="0">
              <a:buNone/>
            </a:pPr>
            <a:r>
              <a:rPr lang="fr-CA" dirty="0"/>
              <a:t>a) toute tentative de commettre ces actes; </a:t>
            </a:r>
          </a:p>
          <a:p>
            <a:pPr marL="288000" lvl="1" indent="0">
              <a:buNone/>
            </a:pPr>
            <a:r>
              <a:rPr lang="fr-CA" dirty="0"/>
              <a:t>b) toute participation à ces actes; </a:t>
            </a:r>
          </a:p>
          <a:p>
            <a:pPr marL="288000" lvl="1" indent="0">
              <a:buNone/>
            </a:pPr>
            <a:r>
              <a:rPr lang="fr-CA" dirty="0"/>
              <a:t>c) toute incitation à commettre ces actes; </a:t>
            </a:r>
          </a:p>
          <a:p>
            <a:pPr marL="288000" lvl="1" indent="0">
              <a:buNone/>
            </a:pPr>
            <a:r>
              <a:rPr lang="fr-CA" dirty="0"/>
              <a:t>d) tout complot avec une ou plusieurs personnes en vue de commettre ces actes, même s’ils ne sont pas commis ou qu’ils le sont par une seule des personnes ayant participé au complot. </a:t>
            </a:r>
          </a:p>
        </p:txBody>
      </p:sp>
      <p:sp>
        <p:nvSpPr>
          <p:cNvPr id="7" name="Titre 6"/>
          <p:cNvSpPr>
            <a:spLocks noGrp="1"/>
          </p:cNvSpPr>
          <p:nvPr>
            <p:ph type="title"/>
          </p:nvPr>
        </p:nvSpPr>
        <p:spPr>
          <a:xfrm>
            <a:off x="716572" y="642257"/>
            <a:ext cx="7722577" cy="1388021"/>
          </a:xfrm>
        </p:spPr>
        <p:txBody>
          <a:bodyPr/>
          <a:lstStyle/>
          <a:p>
            <a:r>
              <a:rPr lang="fr-CA" sz="3600" dirty="0"/>
              <a:t>Commettre, tenter de commettre, participer, inciter, comploter… </a:t>
            </a:r>
            <a:br>
              <a:rPr lang="fr-CA" sz="3600" dirty="0"/>
            </a:br>
            <a:r>
              <a:rPr lang="fr-CA" sz="3600" dirty="0"/>
              <a:t>Je ne savais pas non plus…</a:t>
            </a:r>
          </a:p>
        </p:txBody>
      </p:sp>
    </p:spTree>
    <p:extLst>
      <p:ext uri="{BB962C8B-B14F-4D97-AF65-F5344CB8AC3E}">
        <p14:creationId xmlns:p14="http://schemas.microsoft.com/office/powerpoint/2010/main" val="42647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lstStyle/>
          <a:p>
            <a:endParaRPr lang="fr-CA"/>
          </a:p>
        </p:txBody>
      </p:sp>
      <p:sp>
        <p:nvSpPr>
          <p:cNvPr id="2" name="Titre 1"/>
          <p:cNvSpPr>
            <a:spLocks noGrp="1"/>
          </p:cNvSpPr>
          <p:nvPr>
            <p:ph type="title"/>
          </p:nvPr>
        </p:nvSpPr>
        <p:spPr/>
        <p:txBody>
          <a:bodyPr/>
          <a:lstStyle/>
          <a:p>
            <a:r>
              <a:rPr lang="fr-CA" dirty="0"/>
              <a:t>Module sanctions</a:t>
            </a:r>
          </a:p>
        </p:txBody>
      </p:sp>
      <p:sp>
        <p:nvSpPr>
          <p:cNvPr id="3" name="Espace réservé du contenu 2"/>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fr-FR" dirty="0"/>
          </a:p>
        </p:txBody>
      </p:sp>
    </p:spTree>
    <p:extLst>
      <p:ext uri="{BB962C8B-B14F-4D97-AF65-F5344CB8AC3E}">
        <p14:creationId xmlns:p14="http://schemas.microsoft.com/office/powerpoint/2010/main" val="27006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9"/>
          </p:nvPr>
        </p:nvSpPr>
        <p:spPr>
          <a:xfrm>
            <a:off x="715963" y="1658319"/>
            <a:ext cx="7739062" cy="4293029"/>
          </a:xfrm>
        </p:spPr>
        <p:txBody>
          <a:bodyPr>
            <a:noAutofit/>
          </a:bodyPr>
          <a:lstStyle/>
          <a:p>
            <a:pPr marL="263525" lvl="1" indent="-250825"/>
            <a:r>
              <a:rPr lang="fr-CA" sz="1600" dirty="0"/>
              <a:t>Réprimande; </a:t>
            </a:r>
          </a:p>
          <a:p>
            <a:pPr marL="263525" lvl="1" indent="-250825"/>
            <a:r>
              <a:rPr lang="fr-CA" sz="1600" dirty="0"/>
              <a:t>La reprise du travail pour lequel il y a infraction, accompagnée ou non d’une limite quant à la note pouvant être attribuée pour ce travail; </a:t>
            </a:r>
          </a:p>
          <a:p>
            <a:pPr marL="263525" lvl="1" indent="-250825"/>
            <a:r>
              <a:rPr lang="fr-CA" sz="1600" dirty="0"/>
              <a:t>L’attribution de la note F pour l’examen, le travail, l’activité, le rapport de stage ou le travail dirigé en cause, accompagnée ou non du retrait du droit de reprise; </a:t>
            </a:r>
          </a:p>
          <a:p>
            <a:pPr marL="263525" lvl="1" indent="-250825"/>
            <a:r>
              <a:rPr lang="fr-CA" sz="1600" dirty="0"/>
              <a:t>L’attribution de la note F pour le cours en cause, accompagnée ou non de l’obligation de reprendre le cours; </a:t>
            </a:r>
          </a:p>
          <a:p>
            <a:pPr marL="263525" lvl="1" indent="-250825"/>
            <a:r>
              <a:rPr lang="fr-CA" sz="1600" dirty="0"/>
              <a:t>L’obligation de réussir un ou des cours additionnels comme condition de l’obtention du grade, du diplôme, du certificat ou de l’attestation; </a:t>
            </a:r>
          </a:p>
          <a:p>
            <a:pPr marL="263525" lvl="1" indent="-250825"/>
            <a:r>
              <a:rPr lang="fr-CA" sz="1600" dirty="0"/>
              <a:t>La suspension d’inscription à un ou des cours d’un programme pour un minimum d’un trimestre et un maximum de trois trimestres, prenant effet à la date de la décision ou à compter de la fin du trimestre où la décision du conseil de faculté est rendue; </a:t>
            </a:r>
          </a:p>
          <a:p>
            <a:pPr marL="263525" lvl="1" indent="-250825"/>
            <a:r>
              <a:rPr lang="fr-CA" sz="1600" dirty="0"/>
              <a:t>L’exclusion définitive du programme concerné; </a:t>
            </a:r>
          </a:p>
        </p:txBody>
      </p:sp>
      <p:sp>
        <p:nvSpPr>
          <p:cNvPr id="2" name="Titre 1"/>
          <p:cNvSpPr>
            <a:spLocks noGrp="1"/>
          </p:cNvSpPr>
          <p:nvPr>
            <p:ph type="title"/>
          </p:nvPr>
        </p:nvSpPr>
        <p:spPr>
          <a:xfrm>
            <a:off x="716572" y="766243"/>
            <a:ext cx="7722577" cy="737092"/>
          </a:xfrm>
        </p:spPr>
        <p:txBody>
          <a:bodyPr/>
          <a:lstStyle/>
          <a:p>
            <a:r>
              <a:rPr lang="fr-CA" dirty="0"/>
              <a:t>Sanctions</a:t>
            </a:r>
          </a:p>
        </p:txBody>
      </p:sp>
    </p:spTree>
    <p:extLst>
      <p:ext uri="{BB962C8B-B14F-4D97-AF65-F5344CB8AC3E}">
        <p14:creationId xmlns:p14="http://schemas.microsoft.com/office/powerpoint/2010/main" val="389146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9"/>
          </p:nvPr>
        </p:nvSpPr>
        <p:spPr>
          <a:xfrm>
            <a:off x="715963" y="1658319"/>
            <a:ext cx="7739062" cy="4293029"/>
          </a:xfrm>
        </p:spPr>
        <p:txBody>
          <a:bodyPr>
            <a:noAutofit/>
          </a:bodyPr>
          <a:lstStyle/>
          <a:p>
            <a:pPr marL="263525" lvl="1" indent="-250825"/>
            <a:r>
              <a:rPr lang="fr-CA" sz="1700" dirty="0"/>
              <a:t>La suspension d’inscription à tout cours offert à l’université pour un minimum d’un trimestre et un maximum de trois trimestres, prenant effet à la date de la décision ou à compter de la fin du trimestre où la décision du conseil de faculté est rendue; </a:t>
            </a:r>
          </a:p>
          <a:p>
            <a:pPr marL="263525" lvl="1" indent="-250825"/>
            <a:r>
              <a:rPr lang="fr-CA" sz="1700" dirty="0"/>
              <a:t>Le renvoi de l’université pour une durée de trois trimestres, incluant le trimestre au cours duquel la décision du conseil de faculté est rendue; à l’issue de la période de renvoi, l’étudiant a le droit de présenter une nouvelle demande d’admission; </a:t>
            </a:r>
          </a:p>
          <a:p>
            <a:pPr marL="263525" lvl="1" indent="-250825"/>
            <a:r>
              <a:rPr lang="fr-CA" sz="1700" dirty="0"/>
              <a:t>L’exclusion de l’université : elle prive l’étudiant ou la personne qui en est l’objet du droit d’être admis ou réadmis à un programme ou inscrit à un cours à l’université, ou d’obtenir un grade, un diplôme, un certificat ou une attestation d’études de l’université ou de l’une de ses écoles affiliées; </a:t>
            </a:r>
          </a:p>
          <a:p>
            <a:pPr marL="263525" lvl="1" indent="-250825"/>
            <a:r>
              <a:rPr lang="fr-CA" sz="1700" dirty="0"/>
              <a:t>Le retrait du grade, diplôme, certificat ou attestation d’études de l’université. </a:t>
            </a:r>
          </a:p>
        </p:txBody>
      </p:sp>
      <p:sp>
        <p:nvSpPr>
          <p:cNvPr id="2" name="Titre 1"/>
          <p:cNvSpPr>
            <a:spLocks noGrp="1"/>
          </p:cNvSpPr>
          <p:nvPr>
            <p:ph type="title"/>
          </p:nvPr>
        </p:nvSpPr>
        <p:spPr>
          <a:xfrm>
            <a:off x="716572" y="750744"/>
            <a:ext cx="7722577" cy="737092"/>
          </a:xfrm>
        </p:spPr>
        <p:txBody>
          <a:bodyPr/>
          <a:lstStyle/>
          <a:p>
            <a:r>
              <a:rPr lang="fr-CA" dirty="0"/>
              <a:t>Sanctions</a:t>
            </a:r>
          </a:p>
        </p:txBody>
      </p:sp>
    </p:spTree>
    <p:extLst>
      <p:ext uri="{BB962C8B-B14F-4D97-AF65-F5344CB8AC3E}">
        <p14:creationId xmlns:p14="http://schemas.microsoft.com/office/powerpoint/2010/main" val="24322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19"/>
          </p:nvPr>
        </p:nvSpPr>
        <p:spPr/>
        <p:txBody>
          <a:bodyPr>
            <a:normAutofit/>
          </a:bodyPr>
          <a:lstStyle/>
          <a:p>
            <a:pPr>
              <a:spcBef>
                <a:spcPts val="1200"/>
              </a:spcBef>
              <a:spcAft>
                <a:spcPts val="1200"/>
              </a:spcAft>
            </a:pPr>
            <a:r>
              <a:rPr lang="fr-CA" dirty="0"/>
              <a:t>Site Intégrité, fraude et plagiat: www.integrite.umontreal.ca</a:t>
            </a:r>
          </a:p>
          <a:p>
            <a:pPr>
              <a:spcBef>
                <a:spcPts val="1200"/>
              </a:spcBef>
              <a:spcAft>
                <a:spcPts val="1200"/>
              </a:spcAft>
            </a:pPr>
            <a:r>
              <a:rPr lang="fr-CA" dirty="0"/>
              <a:t>Règlement disciplinaire sur le plagiat et la fraude concernant les étudiants du premier cycle (Secrétariat général, Université de Montréal)</a:t>
            </a:r>
          </a:p>
          <a:p>
            <a:pPr>
              <a:spcBef>
                <a:spcPts val="1200"/>
              </a:spcBef>
              <a:spcAft>
                <a:spcPts val="1200"/>
              </a:spcAft>
            </a:pPr>
            <a:r>
              <a:rPr lang="fr-CA" dirty="0"/>
              <a:t>Règlement disciplinaire sur le plagiat ou la fraude concernant les étudiants des cycles supérieurs (Secrétariat général, Université de Montréal)</a:t>
            </a:r>
          </a:p>
        </p:txBody>
      </p:sp>
      <p:sp>
        <p:nvSpPr>
          <p:cNvPr id="7" name="Titre 6"/>
          <p:cNvSpPr>
            <a:spLocks noGrp="1"/>
          </p:cNvSpPr>
          <p:nvPr>
            <p:ph type="title"/>
          </p:nvPr>
        </p:nvSpPr>
        <p:spPr/>
        <p:txBody>
          <a:bodyPr/>
          <a:lstStyle/>
          <a:p>
            <a:r>
              <a:rPr lang="fr-CA" sz="4400" dirty="0"/>
              <a:t>Sources</a:t>
            </a:r>
          </a:p>
        </p:txBody>
      </p:sp>
    </p:spTree>
    <p:extLst>
      <p:ext uri="{BB962C8B-B14F-4D97-AF65-F5344CB8AC3E}">
        <p14:creationId xmlns:p14="http://schemas.microsoft.com/office/powerpoint/2010/main" val="20937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Module</a:t>
            </a:r>
            <a:br>
              <a:rPr lang="fr-CA" dirty="0"/>
            </a:br>
            <a:r>
              <a:rPr lang="fr-CA" dirty="0"/>
              <a:t>Définition</a:t>
            </a:r>
          </a:p>
        </p:txBody>
      </p:sp>
      <p:sp>
        <p:nvSpPr>
          <p:cNvPr id="3" name="Espace réservé du texte 2"/>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34001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9"/>
          </p:nvPr>
        </p:nvSpPr>
        <p:spPr/>
        <p:txBody>
          <a:bodyPr/>
          <a:lstStyle/>
          <a:p>
            <a:pPr lvl="1"/>
            <a:r>
              <a:rPr lang="fr-CA" sz="2000" dirty="0"/>
              <a:t>« Le plagiat est l'acte de faire passer pour siens les textes ou les idées d’autrui. » </a:t>
            </a:r>
          </a:p>
          <a:p>
            <a:pPr lvl="1"/>
            <a:r>
              <a:rPr lang="fr-CA" sz="2000" dirty="0"/>
              <a:t>« La fraude est un acte de tromperie fait pour gagner un avantage personnel, parfois au détriment des autres. »</a:t>
            </a:r>
          </a:p>
          <a:p>
            <a:endParaRPr lang="fr-CA" dirty="0"/>
          </a:p>
          <a:p>
            <a:r>
              <a:rPr lang="fr-FR" sz="1600" dirty="0"/>
              <a:t>Source : https://integrite.umontreal.ca/reglements/definitions-generales/</a:t>
            </a:r>
          </a:p>
        </p:txBody>
      </p:sp>
      <p:sp>
        <p:nvSpPr>
          <p:cNvPr id="2" name="Titre 1"/>
          <p:cNvSpPr>
            <a:spLocks noGrp="1"/>
          </p:cNvSpPr>
          <p:nvPr>
            <p:ph type="title"/>
          </p:nvPr>
        </p:nvSpPr>
        <p:spPr/>
        <p:txBody>
          <a:bodyPr/>
          <a:lstStyle/>
          <a:p>
            <a:r>
              <a:rPr lang="fr-FR" dirty="0"/>
              <a:t>Définitions</a:t>
            </a:r>
          </a:p>
        </p:txBody>
      </p:sp>
    </p:spTree>
    <p:extLst>
      <p:ext uri="{BB962C8B-B14F-4D97-AF65-F5344CB8AC3E}">
        <p14:creationId xmlns:p14="http://schemas.microsoft.com/office/powerpoint/2010/main" val="29035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432596" y="3077029"/>
            <a:ext cx="5122044" cy="2570400"/>
          </a:xfrm>
        </p:spPr>
        <p:txBody>
          <a:bodyPr/>
          <a:lstStyle/>
          <a:p>
            <a:endParaRPr lang="fr-CA" dirty="0"/>
          </a:p>
        </p:txBody>
      </p:sp>
      <p:sp>
        <p:nvSpPr>
          <p:cNvPr id="3" name="Titre 2"/>
          <p:cNvSpPr>
            <a:spLocks noGrp="1"/>
          </p:cNvSpPr>
          <p:nvPr>
            <p:ph type="title"/>
          </p:nvPr>
        </p:nvSpPr>
        <p:spPr/>
        <p:txBody>
          <a:bodyPr>
            <a:normAutofit/>
          </a:bodyPr>
          <a:lstStyle/>
          <a:p>
            <a:r>
              <a:rPr lang="fr-FR" sz="4800" dirty="0"/>
              <a:t>Quiz</a:t>
            </a:r>
            <a:r>
              <a:rPr lang="fr-FR" sz="5400" dirty="0"/>
              <a:t> </a:t>
            </a:r>
            <a:r>
              <a:rPr lang="fr-FR" dirty="0"/>
              <a:t/>
            </a:r>
            <a:br>
              <a:rPr lang="fr-FR" dirty="0"/>
            </a:br>
            <a:r>
              <a:rPr lang="fr-FR" dirty="0"/>
              <a:t>Le savez-vous?</a:t>
            </a:r>
          </a:p>
        </p:txBody>
      </p:sp>
    </p:spTree>
    <p:extLst>
      <p:ext uri="{BB962C8B-B14F-4D97-AF65-F5344CB8AC3E}">
        <p14:creationId xmlns:p14="http://schemas.microsoft.com/office/powerpoint/2010/main" val="21735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OUI</a:t>
            </a:r>
          </a:p>
          <a:p>
            <a:r>
              <a:rPr lang="en-US"/>
              <a:t>NON</a:t>
            </a:r>
            <a:endParaRPr lang="en-US" dirty="0"/>
          </a:p>
        </p:txBody>
      </p:sp>
      <p:sp>
        <p:nvSpPr>
          <p:cNvPr id="2050" name="TPQuestion"/>
          <p:cNvSpPr>
            <a:spLocks noGrp="1"/>
          </p:cNvSpPr>
          <p:nvPr>
            <p:ph type="title"/>
          </p:nvPr>
        </p:nvSpPr>
        <p:spPr/>
        <p:txBody>
          <a:bodyPr/>
          <a:lstStyle/>
          <a:p>
            <a:r>
              <a:rPr lang="fr-FR"/>
              <a:t>Est-ce du plagiat? Prendre les idées ou les mots de quelqu'un d'autre, les mettre dans vos propres mots et citer la source.</a:t>
            </a:r>
            <a:endParaRPr lang="fr-CA" dirty="0"/>
          </a:p>
        </p:txBody>
      </p:sp>
      <p:pic>
        <p:nvPicPr>
          <p:cNvPr id="2" name="TPChart" descr="BE1B338266BF4842BEECB576C0384A4EChart20141103141803098.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OUI</a:t>
            </a:r>
          </a:p>
          <a:p>
            <a:r>
              <a:rPr lang="en-US"/>
              <a:t>NON</a:t>
            </a:r>
            <a:endParaRPr lang="en-US" dirty="0"/>
          </a:p>
        </p:txBody>
      </p:sp>
      <p:sp>
        <p:nvSpPr>
          <p:cNvPr id="2050" name="TPQuestion"/>
          <p:cNvSpPr>
            <a:spLocks noGrp="1"/>
          </p:cNvSpPr>
          <p:nvPr>
            <p:ph type="title"/>
          </p:nvPr>
        </p:nvSpPr>
        <p:spPr/>
        <p:txBody>
          <a:bodyPr/>
          <a:lstStyle/>
          <a:p>
            <a:r>
              <a:rPr lang="fr-FR"/>
              <a:t>Est-ce du plagiat? Copier un extrait et le mettre entre guillemets directement dans votre texte en citant la source.</a:t>
            </a:r>
            <a:endParaRPr lang="fr-CA" dirty="0"/>
          </a:p>
        </p:txBody>
      </p:sp>
      <p:pic>
        <p:nvPicPr>
          <p:cNvPr id="2" name="TPChart" descr="F2954919B42446E6B63572038ADCED79Chart20141103142024629.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30.17.01"/>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SLIDEGUID" val="3D598DBA1F47455EA458288E643186F7"/>
  <p:tag name="AUTOOPENPOLL" val="False"/>
  <p:tag name="TYPE" val="MultiChoiceSlide"/>
  <p:tag name="TPSLIDEBULLETSTYLE" val="2"/>
  <p:tag name="CHARTTYPE" val="0"/>
  <p:tag name="TPQUESTIONXML" val="&lt;?xml version=&quot;1.0&quot; encoding=&quot;UTF-8&quot; standalone=&quot;yes&quot;?&gt;&lt;questionlist&gt;&lt;properties&gt;&lt;guid&gt;EFEB057FAF644BC593F7BEDB6F336C3F&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D598DBA1F47455EA458288E643186F7&lt;/guid&gt;&lt;repollguid&gt;1B91F284AEFE43798E6057BDC33D3B41&lt;/repollguid&gt;&lt;sourceid&gt;B5B8D1440FF947E1A60898DFF99B1AF0&lt;/sourceid&gt;&lt;questiontext&gt;Le plagiat ne se limite pas à copier sans citer du texte pris dans des articles de revue ou des livres. Il inclut aussi le fait de reprendre, sans en mentionner la source, ce qu'a dit un professeur dans un cour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B5E4E67C65D4EA58D0138553397E87F&lt;/guid&gt;&lt;answertext&gt;VRAI&lt;/answertext&gt;&lt;valuetype&gt;0&lt;/valuetype&gt;&lt;/answer&gt;&lt;answer&gt;&lt;guid&gt;26DAABB005274AB9A22231F7D1DEDBA8&lt;/guid&gt;&lt;answertext&gt;FAUX&lt;/answertext&gt;&lt;valuetype&gt;0&lt;/valuetype&gt;&lt;/answer&gt;&lt;/answers&gt;&lt;/multichoice&gt;&lt;/questions&gt;&lt;/questionlist&gt;"/>
  <p:tag name="LIVECHARTING"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SLIDEGUID" val="5CC65EA61A634A56A1AC8142CDF2237E"/>
  <p:tag name="AUTOOPENPOLL" val="False"/>
  <p:tag name="TYPE" val="MultiChoiceSlide"/>
  <p:tag name="TPSLIDEBULLETSTYLE" val="2"/>
  <p:tag name="CHARTTYPE" val="0"/>
  <p:tag name="TPQUESTIONXML" val="&lt;?xml version=&quot;1.0&quot; encoding=&quot;UTF-8&quot; standalone=&quot;yes&quot;?&gt;&lt;questionlist&gt;&lt;properties&gt;&lt;guid&gt;13C5F3A0938946368D3E248596DB751A&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CC65EA61A634A56A1AC8142CDF2237E&lt;/guid&gt;&lt;repollguid&gt;CAFAB8C006F14E2588898BACA62784B2&lt;/repollguid&gt;&lt;sourceid&gt;4E2AB3F1D2CB4764B691BB7C826F3FFD&lt;/sourceid&gt;&lt;questiontext&gt;Si on veut inclure dans son travail un extrait de texte trouvé sur Internet, on peut le copier textuellement sans le mettre entre guillemet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74C8B873BD454D519488F50943C80FB7&lt;/guid&gt;&lt;answertext&gt;VRAI&lt;/answertext&gt;&lt;valuetype&gt;0&lt;/valuetype&gt;&lt;/answer&gt;&lt;answer&gt;&lt;guid&gt;C35D2A98DD0B4ECD822B5D59C3A59A8B&lt;/guid&gt;&lt;answertext&gt;FAUX&lt;/answertext&gt;&lt;valuetype&gt;0&lt;/valuetype&gt;&lt;/answer&gt;&lt;/answers&gt;&lt;/multichoice&gt;&lt;/questions&gt;&lt;/questionlist&gt;"/>
  <p:tag name="LIVECHARTING"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7.xml><?xml version="1.0" encoding="utf-8"?>
<p:tagLst xmlns:a="http://schemas.openxmlformats.org/drawingml/2006/main" xmlns:r="http://schemas.openxmlformats.org/officeDocument/2006/relationships" xmlns:p="http://schemas.openxmlformats.org/presentationml/2006/main">
  <p:tag name="SLIDEGUID" val="E4618EEE3DF344D0B3E1001904BE58A2"/>
  <p:tag name="AUTOOPENPOLL" val="False"/>
  <p:tag name="TYPE" val="MultiChoiceSlide"/>
  <p:tag name="TPSLIDEBULLETSTYLE" val="2"/>
  <p:tag name="CHARTTYPE" val="0"/>
  <p:tag name="TPQUESTIONXML" val="&lt;?xml version=&quot;1.0&quot; encoding=&quot;UTF-8&quot; standalone=&quot;yes&quot;?&gt;&lt;questionlist&gt;&lt;properties&gt;&lt;guid&gt;DC7E82896BAD42A4B92FAEA8E5D99623&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4618EEE3DF344D0B3E1001904BE58A2&lt;/guid&gt;&lt;repollguid&gt;A85887CBAB554300B3F4D3A83FE826DD&lt;/repollguid&gt;&lt;sourceid&gt;57C6C057ABA34A838D35B68A3AB88327&lt;/sourceid&gt;&lt;questiontext&gt;Si on désire insérer dans son travail une citation en anglais, on n'a qu'à la traduir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B1EC503CD7540D589BC82DF7D238395&lt;/guid&gt;&lt;answertext&gt;VRAI&lt;/answertext&gt;&lt;valuetype&gt;0&lt;/valuetype&gt;&lt;/answer&gt;&lt;answer&gt;&lt;guid&gt;2487C83709AF41E4BCCCEC021487CFBC&lt;/guid&gt;&lt;answertext&gt;FAUX&lt;/answertext&gt;&lt;valuetype&gt;0&lt;/valuetype&gt;&lt;/answer&gt;&lt;/answers&gt;&lt;/multichoice&gt;&lt;/questions&gt;&lt;/questionlist&gt;"/>
  <p:tag name="LIVECHARTING"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xml><?xml version="1.0" encoding="utf-8"?>
<p:tagLst xmlns:a="http://schemas.openxmlformats.org/drawingml/2006/main" xmlns:r="http://schemas.openxmlformats.org/officeDocument/2006/relationships" xmlns:p="http://schemas.openxmlformats.org/presentationml/2006/main">
  <p:tag name="SLIDEGUID" val="BE1B338266BF4842BEECB576C0384A4E"/>
  <p:tag name="AUTOOPENPOLL" val="False"/>
  <p:tag name="TYPE" val="MultiChoiceSlide"/>
  <p:tag name="TPSLIDEBULLETSTYLE" val="2"/>
  <p:tag name="CHARTTYPE" val="0"/>
  <p:tag name="TPQUESTIONXML" val="&lt;?xml version=&quot;1.0&quot; encoding=&quot;UTF-8&quot; standalone=&quot;yes&quot;?&gt;&lt;questionlist&gt;&lt;properties&gt;&lt;guid&gt;BFFF534412F6476FA64D9C0E9D20DF2D&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E1B338266BF4842BEECB576C0384A4E&lt;/guid&gt;&lt;repollguid&gt;49A00E90C4394C9E83BDC513139313F9&lt;/repollguid&gt;&lt;sourceid&gt;473FB56F08ED405BB27B6996EF1262E8&lt;/sourceid&gt;&lt;questiontext&gt;Est-ce du plagiat? Prendre les idées ou les mots de quelqu'un d'autre, les mettre dans vos propres mots et citer la sour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34FBA566AC4436591A61F7C6016F304&lt;/guid&gt;&lt;answertext&gt;OUI&lt;/answertext&gt;&lt;valuetype&gt;0&lt;/valuetype&gt;&lt;/answer&gt;&lt;answer&gt;&lt;guid&gt;EA9D0683AF4D4F549D43B64EE88F6F5B&lt;/guid&gt;&lt;answertext&gt;NON&lt;/answertext&gt;&lt;valuetype&gt;0&lt;/valuetype&gt;&lt;/answer&gt;&lt;/answers&gt;&lt;/multichoice&gt;&lt;/questions&gt;&lt;/questionlist&gt;"/>
  <p:tag name="LIVECHARTING" val="False"/>
</p:tagLst>
</file>

<file path=ppt/tags/tag20.xml><?xml version="1.0" encoding="utf-8"?>
<p:tagLst xmlns:a="http://schemas.openxmlformats.org/drawingml/2006/main" xmlns:r="http://schemas.openxmlformats.org/officeDocument/2006/relationships" xmlns:p="http://schemas.openxmlformats.org/presentationml/2006/main">
  <p:tag name="SLIDEGUID" val="78B6A97B32464239A61B621576308757"/>
  <p:tag name="AUTOOPENPOLL" val="False"/>
  <p:tag name="TYPE" val="MultiChoiceSlide"/>
  <p:tag name="TPSLIDEBULLETSTYLE" val="2"/>
  <p:tag name="CHARTTYPE" val="0"/>
  <p:tag name="TPQUESTIONXML" val="&lt;?xml version=&quot;1.0&quot; encoding=&quot;UTF-8&quot; standalone=&quot;yes&quot;?&gt;&lt;questionlist&gt;&lt;properties&gt;&lt;guid&gt;D9ABC1D9BC9543D2AD1FF6DBE9220AB2&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8B6A97B32464239A61B621576308757&lt;/guid&gt;&lt;repollguid&gt;ECEAB7BD43794343A0E47E9C72C7528C&lt;/repollguid&gt;&lt;sourceid&gt;A0805CA698D34A64AA5646E5EC70AEEC&lt;/sourceid&gt;&lt;questiontext&gt;Pour laquelle des deux phrases suivantes figurant dans votre travail devriez-vous fournir une référen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06B70B006B944C9B56298161ABDAD17&lt;/guid&gt;&lt;answertext&gt;L’aphasie est un trouble de communication.&lt;/answertext&gt;&lt;valuetype&gt;0&lt;/valuetype&gt;&lt;/answer&gt;&lt;answer&gt;&lt;guid&gt;E75827FED98E41D7A72E9316D25B749C&lt;/guid&gt;&lt;answertext&gt;La participation sociale des personnes avec une aphasie peut être affectée par des interactions difficiles avec les interlocuteurs présents dans leur environnement.&lt;/answertext&gt;&lt;valuetype&gt;0&lt;/valuetype&gt;&lt;/answer&gt;&lt;/answers&gt;&lt;/multichoice&gt;&lt;/questions&gt;&lt;/questionlist&gt;"/>
  <p:tag name="LIVECHARTING"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3.xml><?xml version="1.0" encoding="utf-8"?>
<p:tagLst xmlns:a="http://schemas.openxmlformats.org/drawingml/2006/main" xmlns:r="http://schemas.openxmlformats.org/officeDocument/2006/relationships" xmlns:p="http://schemas.openxmlformats.org/presentationml/2006/main">
  <p:tag name="SLIDEGUID" val="3746281C246447E5816BE36A302A069E"/>
  <p:tag name="AUTOOPENPOLL" val="False"/>
  <p:tag name="TYPE" val="MultiChoiceSlide"/>
  <p:tag name="TPSLIDEBULLETSTYLE" val="2"/>
  <p:tag name="CHARTTYPE" val="0"/>
  <p:tag name="TPQUESTIONXML" val="&lt;?xml version=&quot;1.0&quot; encoding=&quot;UTF-8&quot; standalone=&quot;yes&quot;?&gt;&lt;questionlist&gt;&lt;properties&gt;&lt;guid&gt;067D5DA982F4416981B457921EE1ECB4&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746281C246447E5816BE36A302A069E&lt;/guid&gt;&lt;repollguid&gt;C6ED4F943B2848C6A57AC92DDF47CB00&lt;/repollguid&gt;&lt;sourceid&gt;22AB48664B934D568E108086DB261BBA&lt;/sourceid&gt;&lt;questiontext&gt;Vous incluez les phrases suivantes dans un travail. Pour laquelle ou pour lesquelles devez-vous citer une source d'information en appui à ces énoncé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21E2C6BCB3B468BAA231FE34995FBA5&lt;/guid&gt;&lt;answertext&gt;Les acouphènes affectent 10-15% des canadiens.&lt;/answertext&gt;&lt;valuetype&gt;0&lt;/valuetype&gt;&lt;/answer&gt;&lt;answer&gt;&lt;guid&gt;A265F1C2B0AF42A7B4CF83868D502945&lt;/guid&gt;&lt;answertext&gt;La surdité affecte plusieurs personnes au Canada.&lt;/answertext&gt;&lt;valuetype&gt;0&lt;/valuetype&gt;&lt;/answer&gt;&lt;answer&gt;&lt;guid&gt;337945943FB543F1B4F68F46A76B8AF4&lt;/guid&gt;&lt;answertext&gt;Pour les deux phrases.&lt;/answertext&gt;&lt;valuetype&gt;0&lt;/valuetype&gt;&lt;/answer&gt;&lt;answer&gt;&lt;guid&gt;DEC3FC905EC64EFAB7FB299A6043D48A&lt;/guid&gt;&lt;answertext&gt;Pour aucune des deux phrases.&lt;/answertext&gt;&lt;valuetype&gt;0&lt;/valuetype&gt;&lt;/answer&gt;&lt;/answers&gt;&lt;/multichoice&gt;&lt;/questions&gt;&lt;/questionlist&gt;"/>
  <p:tag name="LIVECHARTING" val="Fals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6.xml><?xml version="1.0" encoding="utf-8"?>
<p:tagLst xmlns:a="http://schemas.openxmlformats.org/drawingml/2006/main" xmlns:r="http://schemas.openxmlformats.org/officeDocument/2006/relationships" xmlns:p="http://schemas.openxmlformats.org/presentationml/2006/main">
  <p:tag name="SLIDEGUID" val="CE543B62611C4FFC96099E39A289DAD9"/>
  <p:tag name="AUTOOPENPOLL" val="False"/>
  <p:tag name="TYPE" val="MultiChoiceSlide"/>
  <p:tag name="TPSLIDEBULLETSTYLE" val="2"/>
  <p:tag name="CHARTTYPE" val="0"/>
  <p:tag name="TPQUESTIONXML" val="&lt;?xml version=&quot;1.0&quot; encoding=&quot;UTF-8&quot; standalone=&quot;yes&quot;?&gt;&lt;questionlist&gt;&lt;properties&gt;&lt;guid&gt;A1688E29F1084288944CF8786CC0B795&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E543B62611C4FFC96099E39A289DAD9&lt;/guid&gt;&lt;repollguid&gt;BC118359EA484718944CA93AFE457225&lt;/repollguid&gt;&lt;sourceid&gt;C771B4E775A74A2EB35BFC3D682BB412&lt;/sourceid&gt;&lt;questiontext&gt;Lorsqu'on effectue un travail de recherche, pourquoi doit-on indiquer ses sources ?&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E6A9EB77F844ECF8434DE39BFEF2F58&lt;/guid&gt;&lt;answertext&gt;Pour donner de la crédibilité à ses propos;&lt;/answertext&gt;&lt;valuetype&gt;0&lt;/valuetype&gt;&lt;/answer&gt;&lt;answer&gt;&lt;guid&gt;8A05EFDB52A042C4AA62FA50AF81C4C8&lt;/guid&gt;&lt;answertext&gt;Pour offrir à ses lecteurs des références sur le sujet;&lt;/answertext&gt;&lt;valuetype&gt;0&lt;/valuetype&gt;&lt;/answer&gt;&lt;answer&gt;&lt;guid&gt;7828C2D74E524329A25228302E0F0BBE&lt;/guid&gt;&lt;answertext&gt;Pour se protéger du plagiat.&lt;/answertext&gt;&lt;valuetype&gt;0&lt;/valuetype&gt;&lt;/answer&gt;&lt;/answers&gt;&lt;/multichoice&gt;&lt;/questions&gt;&lt;/questionlist&gt;"/>
  <p:tag name="LIVECHARTING" val="Fals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9.xml><?xml version="1.0" encoding="utf-8"?>
<p:tagLst xmlns:a="http://schemas.openxmlformats.org/drawingml/2006/main" xmlns:r="http://schemas.openxmlformats.org/officeDocument/2006/relationships" xmlns:p="http://schemas.openxmlformats.org/presentationml/2006/main">
  <p:tag name="SLIDEGUID" val="6275513601594F80881CBB127436CC7C"/>
  <p:tag name="AUTOOPENPOLL" val="False"/>
  <p:tag name="TYPE" val="MultiChoiceSlide"/>
  <p:tag name="TPSLIDEBULLETSTYLE" val="2"/>
  <p:tag name="CHARTTYPE" val="0"/>
  <p:tag name="TPQUESTIONXML" val="&lt;?xml version=&quot;1.0&quot; encoding=&quot;UTF-8&quot; standalone=&quot;yes&quot;?&gt;&lt;questionlist&gt;&lt;properties&gt;&lt;guid&gt;19DC2CECDEC2467CB9DCA047120D1A3E&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275513601594F80881CBB127436CC7C&lt;/guid&gt;&lt;repollguid&gt;085B5211978E4B9891B36E4CE5456162&lt;/repollguid&gt;&lt;sourceid&gt;B042DDA1175D4A2BBAE6806145CD3947&lt;/sourceid&gt;&lt;questiontext&gt;Lorsqu'on rédige un travail, il n'est pas nécessaire de donner la référence si on paraphrase, car une paraphrase reprend les idées et non les mots exacts d'un auteur.&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1550CCDCE9D04A108B62E3AE90F13178&lt;/guid&gt;&lt;answertext&gt;VRAI&lt;/answertext&gt;&lt;valuetype&gt;0&lt;/valuetype&gt;&lt;/answer&gt;&lt;answer&gt;&lt;guid&gt;AE33B5D2379640B19DFBE0435D74B6D0&lt;/guid&gt;&lt;answertext&gt;FAUX&lt;/answertext&gt;&lt;valuetype&gt;0&lt;/valuetype&gt;&lt;/answer&gt;&lt;/answers&gt;&lt;/multichoice&gt;&lt;/questions&gt;&lt;/questionlist&gt;"/>
  <p:tag name="LIVECHARTING"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32.xml><?xml version="1.0" encoding="utf-8"?>
<p:tagLst xmlns:a="http://schemas.openxmlformats.org/drawingml/2006/main" xmlns:r="http://schemas.openxmlformats.org/officeDocument/2006/relationships" xmlns:p="http://schemas.openxmlformats.org/presentationml/2006/main">
  <p:tag name="SLIDEGUID" val="BEDE82694A0148AE828386DA5CE296E3"/>
  <p:tag name="AUTOOPENPOLL" val="False"/>
  <p:tag name="TYPE" val="MultiChoiceSlide"/>
  <p:tag name="TPSLIDEBULLETSTYLE" val="2"/>
  <p:tag name="CHARTTYPE" val="0"/>
  <p:tag name="TPQUESTIONXML" val="&lt;?xml version=&quot;1.0&quot; encoding=&quot;UTF-8&quot; standalone=&quot;yes&quot;?&gt;&lt;questionlist&gt;&lt;properties&gt;&lt;guid&gt;A8C3408C281C421AA00483826363925A&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EDE82694A0148AE828386DA5CE296E3&lt;/guid&gt;&lt;repollguid&gt;1078F2084757458791F7A520BBEFCEAA&lt;/repollguid&gt;&lt;sourceid&gt;3ADF923407374E6F94D1123F1BE7B592&lt;/sourceid&gt;&lt;questiontext&gt;Pour faire une bonne paraphrase, il suffit simplement de remplacer tous les mots de l'extrait que l'on veut paraphraser par des synonyme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812AF03FAB0F40569E50A1F0F289150D&lt;/guid&gt;&lt;answertext&gt;VRAI&lt;/answertext&gt;&lt;valuetype&gt;0&lt;/valuetype&gt;&lt;/answer&gt;&lt;answer&gt;&lt;guid&gt;6CFE14B9B56043D0A1EB1B8A9F6BA257&lt;/guid&gt;&lt;answertext&gt;FAUX&lt;/answertext&gt;&lt;valuetype&gt;0&lt;/valuetype&gt;&lt;/answer&gt;&lt;/answers&gt;&lt;/multichoice&gt;&lt;/questions&gt;&lt;/questionlist&gt;"/>
  <p:tag name="LIVECHARTING"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SLIDEGUID" val="F2954919B42446E6B63572038ADCED79"/>
  <p:tag name="AUTOOPENPOLL" val="False"/>
  <p:tag name="TYPE" val="MultiChoiceSlide"/>
  <p:tag name="TPSLIDEBULLETSTYLE" val="2"/>
  <p:tag name="CHARTTYPE" val="0"/>
  <p:tag name="TPQUESTIONXML" val="&lt;?xml version=&quot;1.0&quot; encoding=&quot;UTF-8&quot; standalone=&quot;yes&quot;?&gt;&lt;questionlist&gt;&lt;properties&gt;&lt;guid&gt;4C5FE57EFE9042B990B7594003A7ED54&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2954919B42446E6B63572038ADCED79&lt;/guid&gt;&lt;repollguid&gt;396CE80DBAE0493CBB79C3C31D8E4CEB&lt;/repollguid&gt;&lt;sourceid&gt;F36E8DF098FF41E29B56E915ECB5BF48&lt;/sourceid&gt;&lt;questiontext&gt;Est-ce du plagiat? Copier un extrait et le mettre entre guillemets directement dans votre texte en citant la sour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81C3733F5D04A84A50DF781B72EEC34&lt;/guid&gt;&lt;answertext&gt;OUI&lt;/answertext&gt;&lt;valuetype&gt;0&lt;/valuetype&gt;&lt;/answer&gt;&lt;answer&gt;&lt;guid&gt;D7D9FC2B2F224897BAEF417DEE680A52&lt;/guid&gt;&lt;answertext&gt;NON&lt;/answertext&gt;&lt;valuetype&gt;0&lt;/valuetype&gt;&lt;/answer&gt;&lt;/answers&gt;&lt;/multichoice&gt;&lt;/questions&gt;&lt;/questionlist&gt;"/>
  <p:tag name="LIVECHARTING"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SLIDEGUID" val="3D598DBA1F47455EA458288E643186F7"/>
  <p:tag name="AUTOOPENPOLL" val="False"/>
  <p:tag name="TYPE" val="MultiChoiceSlide"/>
  <p:tag name="TPSLIDEBULLETSTYLE" val="2"/>
  <p:tag name="CHARTTYPE" val="0"/>
  <p:tag name="TPQUESTIONXML" val="&lt;?xml version=&quot;1.0&quot; encoding=&quot;UTF-8&quot; standalone=&quot;yes&quot;?&gt;&lt;questionlist&gt;&lt;properties&gt;&lt;guid&gt;EFEB057FAF644BC593F7BEDB6F336C3F&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D598DBA1F47455EA458288E643186F7&lt;/guid&gt;&lt;repollguid&gt;1B91F284AEFE43798E6057BDC33D3B41&lt;/repollguid&gt;&lt;sourceid&gt;B5B8D1440FF947E1A60898DFF99B1AF0&lt;/sourceid&gt;&lt;questiontext&gt;Le plagiat ne se limite pas à copier sans citer du texte pris dans des articles de revue ou des livres. Il inclut aussi le fait de reprendre, sans en mentionner la source, ce qu'a dit un professeur dans un cour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B5E4E67C65D4EA58D0138553397E87F&lt;/guid&gt;&lt;answertext&gt;VRAI&lt;/answertext&gt;&lt;valuetype&gt;0&lt;/valuetype&gt;&lt;/answer&gt;&lt;answer&gt;&lt;guid&gt;26DAABB005274AB9A22231F7D1DEDBA8&lt;/guid&gt;&lt;answertext&gt;FAUX&lt;/answertext&gt;&lt;valuetype&gt;0&lt;/valuetype&gt;&lt;/answer&gt;&lt;/answers&gt;&lt;/multichoice&gt;&lt;/questions&gt;&lt;/questionlist&gt;"/>
  <p:tag name="LIVECHARTING"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GAB_pptUdeM-2017_Standard-4-3">
  <a:themeElements>
    <a:clrScheme name="GAB-UdeM2017-b">
      <a:dk1>
        <a:srgbClr val="4D4C4A"/>
      </a:dk1>
      <a:lt1>
        <a:srgbClr val="FFFFFF"/>
      </a:lt1>
      <a:dk2>
        <a:srgbClr val="006BB6"/>
      </a:dk2>
      <a:lt2>
        <a:srgbClr val="DBEEFC"/>
      </a:lt2>
      <a:accent1>
        <a:srgbClr val="006BB6"/>
      </a:accent1>
      <a:accent2>
        <a:srgbClr val="5BC2E7"/>
      </a:accent2>
      <a:accent3>
        <a:srgbClr val="003D5F"/>
      </a:accent3>
      <a:accent4>
        <a:srgbClr val="DBDCD8"/>
      </a:accent4>
      <a:accent5>
        <a:srgbClr val="FFCA05"/>
      </a:accent5>
      <a:accent6>
        <a:srgbClr val="8FA74A"/>
      </a:accent6>
      <a:hlink>
        <a:srgbClr val="A57C38"/>
      </a:hlink>
      <a:folHlink>
        <a:srgbClr val="585758"/>
      </a:folHlink>
    </a:clrScheme>
    <a:fontScheme name="ppt insitutuionne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_pptUdeM-2017_Standard-4-3" id="{F8D3417E-15BE-4114-804D-07123526D188}" vid="{965E9ABC-6F27-4BB8-B725-BF2199E8DD88}"/>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GAB_pptUdeM-2017_Standard-4-3</Template>
  <TotalTime>10651</TotalTime>
  <Words>3271</Words>
  <Application>Microsoft Office PowerPoint</Application>
  <PresentationFormat>Affichage à l'écran (4:3)</PresentationFormat>
  <Paragraphs>262</Paragraphs>
  <Slides>44</Slides>
  <Notes>43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Arial</vt:lpstr>
      <vt:lpstr>Calibri</vt:lpstr>
      <vt:lpstr>Mangal</vt:lpstr>
      <vt:lpstr>Symbol</vt:lpstr>
      <vt:lpstr>Wingdings 2</vt:lpstr>
      <vt:lpstr>GAB_pptUdeM-2017_Standard-4-3</vt:lpstr>
      <vt:lpstr>Introduction</vt:lpstr>
      <vt:lpstr>Présentation PowerPoint</vt:lpstr>
      <vt:lpstr>Liste des personnes ayant préparé et offrant l’activité</vt:lpstr>
      <vt:lpstr>Liste des modules abordés</vt:lpstr>
      <vt:lpstr>Module Définition</vt:lpstr>
      <vt:lpstr>Définitions</vt:lpstr>
      <vt:lpstr>Quiz  Le savez-vous?</vt:lpstr>
      <vt:lpstr>Est-ce du plagiat? Prendre les idées ou les mots de quelqu'un d'autre, les mettre dans vos propres mots et citer la source.</vt:lpstr>
      <vt:lpstr>Est-ce du plagiat? Copier un extrait et le mettre entre guillemets directement dans votre texte en citant la source.</vt:lpstr>
      <vt:lpstr>Le plagiat ne se limite pas à copier sans citer du texte pris dans des articles de revue ou des livres. Il inclut aussi le fait de reprendre, sans en mentionner la source, ce qu'a dit un professeur dans un cours.</vt:lpstr>
      <vt:lpstr>Le plagiat inclut le fait de reprendre ou de réutiliser un travail écrit que vous avez déjà soumis pour une évaluation dans le cadre d’une autre activité d’enseignement</vt:lpstr>
      <vt:lpstr>Avoir en sa possession un examen d’une année antérieure non distribué par le professeur peut être reconnu comme la fraude.</vt:lpstr>
      <vt:lpstr>Dans son parcours de formation, il arrive d’admirer un professeur ou un auteur pour l’étendue de ses connaissances. Pour lui témoigner cette estime, peut-on reprendre, en tout ou en partie, ses propos sans y faire clairement référence? </vt:lpstr>
      <vt:lpstr>Consulter son téléphone cellulaire pendant l’examen ne pose pas de problème lorsqu’on désire seulement vérifier le temps qu’il reste avant la fin de l’examen.</vt:lpstr>
      <vt:lpstr>Module citations et paraphrases</vt:lpstr>
      <vt:lpstr>Si on veut inclure dans son travail un extrait de texte trouvé sur Internet, on peut le copier textuellement sans le mettre entre guillemets.</vt:lpstr>
      <vt:lpstr>Si on désire insérer dans son travail une citation en anglais, on n'a qu'à la traduire. </vt:lpstr>
      <vt:lpstr>Pour laquelle des deux phrases suivantes figurant dans votre travail devriez-vous fournir une référence?</vt:lpstr>
      <vt:lpstr>Vous incluez les phrases suivantes dans un travail. Pour laquelle ou pour lesquelles devez-vous citer une source d'information en appui à ces énoncés?</vt:lpstr>
      <vt:lpstr>Lorsqu'on effectue un travail de recherche, pourquoi doit-on indiquer ses sources ?</vt:lpstr>
      <vt:lpstr>Lorsqu'on rédige un travail, il n'est pas nécessaire de donner la référence si on paraphrase, car une paraphrase reprend les idées et non les mots exacts d'un auteur. </vt:lpstr>
      <vt:lpstr>Pour faire une bonne paraphrase, il suffit simplement de remplacer tous les mots de l'extrait que l'on veut paraphraser par des synonymes.</vt:lpstr>
      <vt:lpstr>Mises en situations Que feriez-vous?</vt:lpstr>
      <vt:lpstr>NATACHA copie et colle quelques phrases d'un site Internet dans son travail. Le site Internet ne mentionne pas d'auteur, d'éditeur, de commanditaire ou de date. Elle devrait :</vt:lpstr>
      <vt:lpstr>Andrea et Elise ont un travail pratique à réaliser dans un de leur cours. Ont-elles le droit de se consulter afin de générer plusieurs idées sur lesquelles baser leur travail?</vt:lpstr>
      <vt:lpstr>NATACHA a la citation parfaite pour soutenir son argumentation, mais elle n'est pas en mesure de se souvenir où elle l'a prise... Elle devrait : </vt:lpstr>
      <vt:lpstr>CAMILLE consulte le livre ANATOMIE ET PHYSIOLOGIE HUMAINE et elle y trouve un passage intéressant qu’elle aimerait insérer dans son travail. Ce passage est en fait une citation tirée du livre NEUROSCIENCES. Dans son travail, quelle(s) source(s) devrait-elle mentionner? </vt:lpstr>
      <vt:lpstr>Module fraude </vt:lpstr>
      <vt:lpstr>FRÉDÉRIC réalise à 14 h qu’il a complètement oublié qu’il avait un examen ce matin. Il utilise un modèle de certificat médical trouvé en ligne pour produire un certificat expliquant son absence à l’examen.  Est-ce permis?</vt:lpstr>
      <vt:lpstr>En discutant avec ses collègues de laboratoire, Louis réalise que ses données semblent aberrantes. Il pense qu’il n‘a pas les bons résultats. Que devrait-il faire?  </vt:lpstr>
      <vt:lpstr>Lors d’un examen, un groupe d’étudiants a pris l’initiative de noter les questions et les réponses afin de les partager avec d’autres collègues. Est-ce un geste répréhensible, selon les règlements disciplinaires sur le plagiat et la fraude de l’Université de Montréal? </vt:lpstr>
      <vt:lpstr>Module  auto-plagiat </vt:lpstr>
      <vt:lpstr>Sophie doit faire un travail dans son cours de baccalauréat.  Elle réalise qu’elle a déjà fait un tel travail dans un cours suivi l’année dernière. Elle est donc ravie car elle pourra soumettre ce travail déjà fait et sauver du temps. </vt:lpstr>
      <vt:lpstr> Le travail de session demandé par le professeur ressemble beaucoup à un travail que Louis a déjà fait dans le cadre d’un certificat suivi dans une autre université. Donc, il est acceptable qu’il soumette le même travail. </vt:lpstr>
      <vt:lpstr>Informations www.integrite.umontreal.ca  </vt:lpstr>
      <vt:lpstr>Direction des bibliothèques https://bib.umontreal.ca/ </vt:lpstr>
      <vt:lpstr>Module infractions </vt:lpstr>
      <vt:lpstr>Un plagiat, un copiage ou une fraude ? Je ne savais pas…</vt:lpstr>
      <vt:lpstr>Un plagiat, un copiage ou une fraude ? La liste est longue…</vt:lpstr>
      <vt:lpstr>Commettre, tenter de commettre, participer, inciter, comploter…  Je ne savais pas non plus…</vt:lpstr>
      <vt:lpstr>Module sanctions</vt:lpstr>
      <vt:lpstr>Sanctions</vt:lpstr>
      <vt:lpstr>Sanctions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Pinsonnault</dc:creator>
  <cp:lastModifiedBy>Raymond Diane H</cp:lastModifiedBy>
  <cp:revision>143</cp:revision>
  <cp:lastPrinted>2019-03-08T13:30:17Z</cp:lastPrinted>
  <dcterms:created xsi:type="dcterms:W3CDTF">2014-11-03T17:35:17Z</dcterms:created>
  <dcterms:modified xsi:type="dcterms:W3CDTF">2019-08-20T13:50:12Z</dcterms:modified>
</cp:coreProperties>
</file>